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9"/>
  </p:notesMasterIdLst>
  <p:handoutMasterIdLst>
    <p:handoutMasterId r:id="rId60"/>
  </p:handoutMasterIdLst>
  <p:sldIdLst>
    <p:sldId id="972" r:id="rId5"/>
    <p:sldId id="1007" r:id="rId6"/>
    <p:sldId id="1060" r:id="rId7"/>
    <p:sldId id="1061" r:id="rId8"/>
    <p:sldId id="1062" r:id="rId9"/>
    <p:sldId id="1063" r:id="rId10"/>
    <p:sldId id="1010" r:id="rId11"/>
    <p:sldId id="1009" r:id="rId12"/>
    <p:sldId id="1011" r:id="rId13"/>
    <p:sldId id="1012" r:id="rId14"/>
    <p:sldId id="832" r:id="rId15"/>
    <p:sldId id="1013" r:id="rId16"/>
    <p:sldId id="1015" r:id="rId17"/>
    <p:sldId id="1059" r:id="rId18"/>
    <p:sldId id="1014" r:id="rId19"/>
    <p:sldId id="1025" r:id="rId20"/>
    <p:sldId id="1000" r:id="rId21"/>
    <p:sldId id="995" r:id="rId22"/>
    <p:sldId id="1016" r:id="rId23"/>
    <p:sldId id="1001" r:id="rId24"/>
    <p:sldId id="996" r:id="rId25"/>
    <p:sldId id="1003" r:id="rId26"/>
    <p:sldId id="997" r:id="rId27"/>
    <p:sldId id="999" r:id="rId28"/>
    <p:sldId id="1017" r:id="rId29"/>
    <p:sldId id="1026" r:id="rId30"/>
    <p:sldId id="1033" r:id="rId31"/>
    <p:sldId id="1034" r:id="rId32"/>
    <p:sldId id="1036" r:id="rId33"/>
    <p:sldId id="1035" r:id="rId34"/>
    <p:sldId id="1027" r:id="rId35"/>
    <p:sldId id="1037" r:id="rId36"/>
    <p:sldId id="1038" r:id="rId37"/>
    <p:sldId id="1039" r:id="rId38"/>
    <p:sldId id="1040" r:id="rId39"/>
    <p:sldId id="1041" r:id="rId40"/>
    <p:sldId id="1042" r:id="rId41"/>
    <p:sldId id="1028" r:id="rId42"/>
    <p:sldId id="1043" r:id="rId43"/>
    <p:sldId id="1044" r:id="rId44"/>
    <p:sldId id="1051" r:id="rId45"/>
    <p:sldId id="1047" r:id="rId46"/>
    <p:sldId id="1050" r:id="rId47"/>
    <p:sldId id="1045" r:id="rId48"/>
    <p:sldId id="1046" r:id="rId49"/>
    <p:sldId id="1053" r:id="rId50"/>
    <p:sldId id="1054" r:id="rId51"/>
    <p:sldId id="1055" r:id="rId52"/>
    <p:sldId id="1056" r:id="rId53"/>
    <p:sldId id="1057" r:id="rId54"/>
    <p:sldId id="1058" r:id="rId55"/>
    <p:sldId id="1029" r:id="rId56"/>
    <p:sldId id="1049" r:id="rId57"/>
    <p:sldId id="898" r:id="rId5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6327"/>
  </p:normalViewPr>
  <p:slideViewPr>
    <p:cSldViewPr snapToObjects="1">
      <p:cViewPr varScale="1">
        <p:scale>
          <a:sx n="164" d="100"/>
          <a:sy n="164" d="100"/>
        </p:scale>
        <p:origin x="1320" y="176"/>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9/3/24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31</a:t>
            </a:fld>
            <a:endParaRPr lang="en-US" altLang="en-US"/>
          </a:p>
        </p:txBody>
      </p:sp>
    </p:spTree>
    <p:extLst>
      <p:ext uri="{BB962C8B-B14F-4D97-AF65-F5344CB8AC3E}">
        <p14:creationId xmlns:p14="http://schemas.microsoft.com/office/powerpoint/2010/main" val="618792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38</a:t>
            </a:fld>
            <a:endParaRPr lang="en-US" altLang="en-US"/>
          </a:p>
        </p:txBody>
      </p:sp>
    </p:spTree>
    <p:extLst>
      <p:ext uri="{BB962C8B-B14F-4D97-AF65-F5344CB8AC3E}">
        <p14:creationId xmlns:p14="http://schemas.microsoft.com/office/powerpoint/2010/main" val="3492340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43</a:t>
            </a:fld>
            <a:endParaRPr lang="en-US" altLang="en-US"/>
          </a:p>
        </p:txBody>
      </p:sp>
    </p:spTree>
    <p:extLst>
      <p:ext uri="{BB962C8B-B14F-4D97-AF65-F5344CB8AC3E}">
        <p14:creationId xmlns:p14="http://schemas.microsoft.com/office/powerpoint/2010/main" val="3247083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52</a:t>
            </a:fld>
            <a:endParaRPr lang="en-US" altLang="en-US"/>
          </a:p>
        </p:txBody>
      </p:sp>
    </p:spTree>
    <p:extLst>
      <p:ext uri="{BB962C8B-B14F-4D97-AF65-F5344CB8AC3E}">
        <p14:creationId xmlns:p14="http://schemas.microsoft.com/office/powerpoint/2010/main" val="391986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53</a:t>
            </a:fld>
            <a:endParaRPr lang="en-US" altLang="en-US"/>
          </a:p>
        </p:txBody>
      </p:sp>
    </p:spTree>
    <p:extLst>
      <p:ext uri="{BB962C8B-B14F-4D97-AF65-F5344CB8AC3E}">
        <p14:creationId xmlns:p14="http://schemas.microsoft.com/office/powerpoint/2010/main" val="35316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87739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24708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1269976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519489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1720204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15</a:t>
            </a:fld>
            <a:endParaRPr lang="en-US" altLang="en-US"/>
          </a:p>
        </p:txBody>
      </p:sp>
    </p:spTree>
    <p:extLst>
      <p:ext uri="{BB962C8B-B14F-4D97-AF65-F5344CB8AC3E}">
        <p14:creationId xmlns:p14="http://schemas.microsoft.com/office/powerpoint/2010/main" val="3585407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331481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26</a:t>
            </a:fld>
            <a:endParaRPr lang="en-US" altLang="en-US"/>
          </a:p>
        </p:txBody>
      </p:sp>
    </p:spTree>
    <p:extLst>
      <p:ext uri="{BB962C8B-B14F-4D97-AF65-F5344CB8AC3E}">
        <p14:creationId xmlns:p14="http://schemas.microsoft.com/office/powerpoint/2010/main" val="2644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9/3/24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9/3/24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9/3/24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W4153-F24-L1-Introduction-Concepts</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cloud-computing"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bezkoder.com/category/full-stack/" TargetMode="Externa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onald-f-ferguson/W4153-P1-Application.git" TargetMode="External"/><Relationship Id="rId2" Type="http://schemas.openxmlformats.org/officeDocument/2006/relationships/hyperlink" Target="https://github.com/donald-f-ferguson/W4153-P1-UI.git" TargetMode="External"/><Relationship Id="rId1" Type="http://schemas.openxmlformats.org/officeDocument/2006/relationships/slideLayout" Target="../slideLayouts/slideLayout1.xml"/><Relationship Id="rId4" Type="http://schemas.openxmlformats.org/officeDocument/2006/relationships/hyperlink" Target="https://github.com/donald-f-ferguson/W4153-P1-Database.gi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1: Introduction, Concepts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Course Overview</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70553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a:t>
            </a:r>
            <a:br>
              <a:rPr lang="en-US" sz="1100" dirty="0"/>
            </a:br>
            <a:r>
              <a:rPr lang="en-US" sz="1100" dirty="0"/>
              <a:t>Developer Enablement BU (CASEBU)</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3CE1759-6C5C-D4C1-A7D6-7615385F8992}"/>
              </a:ext>
            </a:extLst>
          </p:cNvPr>
          <p:cNvSpPr>
            <a:spLocks noGrp="1"/>
          </p:cNvSpPr>
          <p:nvPr>
            <p:ph idx="1"/>
          </p:nvPr>
        </p:nvSpPr>
        <p:spPr/>
        <p:txBody>
          <a:bodyPr/>
          <a:lstStyle/>
          <a:p>
            <a:r>
              <a:rPr lang="en-US" sz="1600" dirty="0"/>
              <a:t>Logistics</a:t>
            </a:r>
          </a:p>
          <a:p>
            <a:pPr lvl="1"/>
            <a:r>
              <a:rPr lang="en-US" sz="1400" dirty="0"/>
              <a:t>Lectures: Friday’s 1:10 to 3:40 PM</a:t>
            </a:r>
          </a:p>
          <a:p>
            <a:pPr lvl="2"/>
            <a:r>
              <a:rPr lang="en-US" sz="1200" dirty="0"/>
              <a:t>I can present and cover material </a:t>
            </a:r>
            <a:r>
              <a:rPr lang="en-US" sz="1200" i="1" dirty="0"/>
              <a:t>much more quickly</a:t>
            </a:r>
            <a:r>
              <a:rPr lang="en-US" sz="1200" dirty="0"/>
              <a:t> than you can “use and implement.” </a:t>
            </a:r>
            <a:r>
              <a:rPr lang="en-US" sz="1200" dirty="0">
                <a:sym typeface="Wingdings" pitchFamily="2" charset="2"/>
              </a:rPr>
              <a:t></a:t>
            </a:r>
          </a:p>
          <a:p>
            <a:pPr lvl="3"/>
            <a:r>
              <a:rPr lang="en-US" sz="1000" dirty="0">
                <a:sym typeface="Wingdings" pitchFamily="2" charset="2"/>
              </a:rPr>
              <a:t>1:10 to 2:50-ish will be lecture and presenting/teaching material.</a:t>
            </a:r>
          </a:p>
          <a:p>
            <a:pPr lvl="3"/>
            <a:r>
              <a:rPr lang="en-US" sz="1000" dirty="0">
                <a:sym typeface="Wingdings" pitchFamily="2" charset="2"/>
              </a:rPr>
              <a:t>2:50-ish to 3:40 will be “in the lecture room ‘labs’” where you can work on projects, ask questions, discuss details.</a:t>
            </a:r>
          </a:p>
          <a:p>
            <a:pPr lvl="2"/>
            <a:r>
              <a:rPr lang="en-US" sz="1200" dirty="0">
                <a:sym typeface="Wingdings" pitchFamily="2" charset="2"/>
              </a:rPr>
              <a:t>I will periodically devote a lecture slot to extended offices hours, project team meetings, etc.</a:t>
            </a:r>
          </a:p>
          <a:p>
            <a:pPr lvl="1"/>
            <a:r>
              <a:rPr lang="en-US" sz="1400" dirty="0">
                <a:sym typeface="Wingdings" pitchFamily="2" charset="2"/>
              </a:rPr>
              <a:t>Office Hours: Friday’s 8:30 AM to 10:00 AM and 4:00 PM to 5:00 PM.</a:t>
            </a:r>
            <a:br>
              <a:rPr lang="en-US" sz="1400" dirty="0">
                <a:sym typeface="Wingdings" pitchFamily="2" charset="2"/>
              </a:rPr>
            </a:br>
            <a:endParaRPr lang="en-US" sz="1400" dirty="0">
              <a:sym typeface="Wingdings" pitchFamily="2" charset="2"/>
            </a:endParaRPr>
          </a:p>
          <a:p>
            <a:r>
              <a:rPr lang="en-US" sz="1600" dirty="0">
                <a:sym typeface="Wingdings" pitchFamily="2" charset="2"/>
              </a:rPr>
              <a:t>A total of 100 points is available:</a:t>
            </a:r>
          </a:p>
          <a:p>
            <a:pPr lvl="1"/>
            <a:r>
              <a:rPr lang="en-US" sz="1400" dirty="0">
                <a:sym typeface="Wingdings" pitchFamily="2" charset="2"/>
              </a:rPr>
              <a:t>Your final team project earns up to 75 points. </a:t>
            </a:r>
          </a:p>
          <a:p>
            <a:pPr lvl="1"/>
            <a:r>
              <a:rPr lang="en-US" sz="1400" dirty="0">
                <a:sym typeface="Wingdings" pitchFamily="2" charset="2"/>
              </a:rPr>
              <a:t>Written individual homework assignments earn up to 25 points.</a:t>
            </a:r>
          </a:p>
          <a:p>
            <a:pPr lvl="1"/>
            <a:r>
              <a:rPr lang="en-US" sz="1400" dirty="0">
                <a:sym typeface="Wingdings" pitchFamily="2" charset="2"/>
              </a:rPr>
              <a:t>Earning an A+ requires the TAs and my seeing and recognizing individual extra effort that we reward with extra-credit. We will let you know when we assign extra-credit points.</a:t>
            </a:r>
          </a:p>
          <a:p>
            <a:pPr lvl="1"/>
            <a:r>
              <a:rPr lang="en-US" sz="1400" dirty="0">
                <a:sym typeface="Wingdings" pitchFamily="2" charset="2"/>
              </a:rPr>
              <a:t>“Extraordinary results come from doing ordinary things extraordinarily well.”</a:t>
            </a:r>
          </a:p>
          <a:p>
            <a:pPr lvl="1"/>
            <a:r>
              <a:rPr lang="en-US" sz="1400" dirty="0">
                <a:sym typeface="Wingdings" pitchFamily="2" charset="2"/>
              </a:rPr>
              <a:t>“The harder I work, the luckier I get.”</a:t>
            </a:r>
            <a:br>
              <a:rPr lang="en-US" sz="1400" dirty="0">
                <a:sym typeface="Wingdings" pitchFamily="2" charset="2"/>
              </a:rPr>
            </a:br>
            <a:endParaRPr lang="en-US" sz="1400" dirty="0">
              <a:sym typeface="Wingdings" pitchFamily="2" charset="2"/>
            </a:endParaRPr>
          </a:p>
          <a:p>
            <a:pPr lvl="1"/>
            <a:endParaRPr lang="en-US" sz="1400" dirty="0">
              <a:sym typeface="Wingdings" pitchFamily="2" charset="2"/>
            </a:endParaRPr>
          </a:p>
        </p:txBody>
      </p:sp>
      <p:sp>
        <p:nvSpPr>
          <p:cNvPr id="5" name="Title 4">
            <a:extLst>
              <a:ext uri="{FF2B5EF4-FFF2-40B4-BE49-F238E27FC236}">
                <a16:creationId xmlns:a16="http://schemas.microsoft.com/office/drawing/2014/main" id="{190DC3CF-DEE8-1A51-8DAB-43EBA6E1EC1A}"/>
              </a:ext>
            </a:extLst>
          </p:cNvPr>
          <p:cNvSpPr>
            <a:spLocks noGrp="1"/>
          </p:cNvSpPr>
          <p:nvPr>
            <p:ph type="title"/>
          </p:nvPr>
        </p:nvSpPr>
        <p:spPr/>
        <p:txBody>
          <a:bodyPr/>
          <a:lstStyle/>
          <a:p>
            <a:r>
              <a:rPr lang="en-US" dirty="0"/>
              <a:t>Logistics and Grading</a:t>
            </a:r>
          </a:p>
        </p:txBody>
      </p:sp>
    </p:spTree>
    <p:extLst>
      <p:ext uri="{BB962C8B-B14F-4D97-AF65-F5344CB8AC3E}">
        <p14:creationId xmlns:p14="http://schemas.microsoft.com/office/powerpoint/2010/main" val="368096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D10E5-8ED8-7386-1ECB-D7463217E613}"/>
              </a:ext>
            </a:extLst>
          </p:cNvPr>
          <p:cNvSpPr>
            <a:spLocks noGrp="1"/>
          </p:cNvSpPr>
          <p:nvPr>
            <p:ph idx="1"/>
          </p:nvPr>
        </p:nvSpPr>
        <p:spPr/>
        <p:txBody>
          <a:bodyPr/>
          <a:lstStyle/>
          <a:p>
            <a:pPr>
              <a:spcBef>
                <a:spcPts val="0"/>
              </a:spcBef>
              <a:spcAft>
                <a:spcPts val="200"/>
              </a:spcAft>
            </a:pPr>
            <a:r>
              <a:rPr lang="en-US" sz="1600" dirty="0"/>
              <a:t>There are 3 primary cloud service providers:</a:t>
            </a:r>
          </a:p>
          <a:p>
            <a:pPr lvl="1">
              <a:spcBef>
                <a:spcPts val="0"/>
              </a:spcBef>
              <a:spcAft>
                <a:spcPts val="200"/>
              </a:spcAft>
            </a:pPr>
            <a:r>
              <a:rPr lang="en-US" sz="1400" dirty="0"/>
              <a:t>Microsoft Azure</a:t>
            </a:r>
          </a:p>
          <a:p>
            <a:pPr lvl="1">
              <a:spcBef>
                <a:spcPts val="0"/>
              </a:spcBef>
              <a:spcAft>
                <a:spcPts val="200"/>
              </a:spcAft>
            </a:pPr>
            <a:r>
              <a:rPr lang="en-US" sz="1400" dirty="0"/>
              <a:t>Google Cloud Platform</a:t>
            </a:r>
          </a:p>
          <a:p>
            <a:pPr lvl="1">
              <a:spcBef>
                <a:spcPts val="0"/>
              </a:spcBef>
              <a:spcAft>
                <a:spcPts val="200"/>
              </a:spcAft>
            </a:pPr>
            <a:r>
              <a:rPr lang="en-US" sz="1400" dirty="0"/>
              <a:t>Amazon Web Services</a:t>
            </a:r>
          </a:p>
          <a:p>
            <a:pPr>
              <a:spcBef>
                <a:spcPts val="0"/>
              </a:spcBef>
              <a:spcAft>
                <a:spcPts val="200"/>
              </a:spcAft>
            </a:pPr>
            <a:r>
              <a:rPr lang="en-US" sz="1600" dirty="0"/>
              <a:t>The course will focus on concepts and use the</a:t>
            </a:r>
            <a:br>
              <a:rPr lang="en-US" sz="1600" dirty="0"/>
            </a:br>
            <a:r>
              <a:rPr lang="en-US" sz="1600" dirty="0"/>
              <a:t>clouds for implementations.</a:t>
            </a:r>
          </a:p>
          <a:p>
            <a:pPr>
              <a:spcBef>
                <a:spcPts val="0"/>
              </a:spcBef>
              <a:spcAft>
                <a:spcPts val="200"/>
              </a:spcAft>
            </a:pPr>
            <a:r>
              <a:rPr lang="en-US" sz="1600" dirty="0"/>
              <a:t>Managing costs:</a:t>
            </a:r>
          </a:p>
          <a:p>
            <a:pPr lvl="1">
              <a:spcBef>
                <a:spcPts val="0"/>
              </a:spcBef>
              <a:spcAft>
                <a:spcPts val="200"/>
              </a:spcAft>
            </a:pPr>
            <a:r>
              <a:rPr lang="en-US" sz="1400" dirty="0"/>
              <a:t>All clouds have “free tiers” and/or “new user” credits.</a:t>
            </a:r>
            <a:br>
              <a:rPr lang="en-US" sz="1400" dirty="0"/>
            </a:br>
            <a:r>
              <a:rPr lang="en-US" sz="1400" b="1" dirty="0"/>
              <a:t>You must track and manage your costs.</a:t>
            </a:r>
          </a:p>
          <a:p>
            <a:pPr lvl="1">
              <a:spcBef>
                <a:spcPts val="0"/>
              </a:spcBef>
              <a:spcAft>
                <a:spcPts val="200"/>
              </a:spcAft>
            </a:pPr>
            <a:r>
              <a:rPr lang="en-US" sz="1400" dirty="0"/>
              <a:t>We have credits for Google Cloud Platform.</a:t>
            </a:r>
          </a:p>
          <a:p>
            <a:pPr lvl="1">
              <a:spcBef>
                <a:spcPts val="0"/>
              </a:spcBef>
              <a:spcAft>
                <a:spcPts val="200"/>
              </a:spcAft>
            </a:pPr>
            <a:r>
              <a:rPr lang="en-US" sz="1400" dirty="0"/>
              <a:t>I am working on credits and free usage for AWS and Azure.</a:t>
            </a:r>
          </a:p>
          <a:p>
            <a:pPr>
              <a:spcBef>
                <a:spcPts val="0"/>
              </a:spcBef>
              <a:spcAft>
                <a:spcPts val="200"/>
              </a:spcAft>
            </a:pPr>
            <a:r>
              <a:rPr lang="en-US" sz="1600" dirty="0"/>
              <a:t>I suggest that you also mirror/follow my usage of locally installed SW for development:</a:t>
            </a:r>
          </a:p>
          <a:p>
            <a:pPr lvl="1">
              <a:spcBef>
                <a:spcPts val="0"/>
              </a:spcBef>
              <a:spcAft>
                <a:spcPts val="200"/>
              </a:spcAft>
            </a:pPr>
            <a:r>
              <a:rPr lang="en-US" sz="1400" dirty="0"/>
              <a:t>PyCharm, </a:t>
            </a:r>
            <a:r>
              <a:rPr lang="en-US" sz="1400" dirty="0" err="1"/>
              <a:t>DataGrip</a:t>
            </a:r>
            <a:r>
              <a:rPr lang="en-US" sz="1400" dirty="0"/>
              <a:t>, WebStorm including cloud usage plugins.</a:t>
            </a:r>
          </a:p>
          <a:p>
            <a:pPr lvl="1">
              <a:spcBef>
                <a:spcPts val="0"/>
              </a:spcBef>
              <a:spcAft>
                <a:spcPts val="200"/>
              </a:spcAft>
            </a:pPr>
            <a:r>
              <a:rPr lang="en-US" sz="1400" dirty="0"/>
              <a:t>Docker</a:t>
            </a:r>
          </a:p>
          <a:p>
            <a:pPr lvl="1">
              <a:spcBef>
                <a:spcPts val="0"/>
              </a:spcBef>
              <a:spcAft>
                <a:spcPts val="200"/>
              </a:spcAft>
            </a:pPr>
            <a:r>
              <a:rPr lang="en-US" sz="1400" dirty="0"/>
              <a:t>Others will follow during semester.</a:t>
            </a:r>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02DDA888-6F9F-B0E4-E273-792BCB89623A}"/>
              </a:ext>
            </a:extLst>
          </p:cNvPr>
          <p:cNvSpPr>
            <a:spLocks noGrp="1"/>
          </p:cNvSpPr>
          <p:nvPr>
            <p:ph type="title"/>
          </p:nvPr>
        </p:nvSpPr>
        <p:spPr/>
        <p:txBody>
          <a:bodyPr/>
          <a:lstStyle/>
          <a:p>
            <a:r>
              <a:rPr lang="en-US" dirty="0"/>
              <a:t>Environment and Systems</a:t>
            </a:r>
          </a:p>
        </p:txBody>
      </p:sp>
      <p:pic>
        <p:nvPicPr>
          <p:cNvPr id="4" name="Picture 3">
            <a:extLst>
              <a:ext uri="{FF2B5EF4-FFF2-40B4-BE49-F238E27FC236}">
                <a16:creationId xmlns:a16="http://schemas.microsoft.com/office/drawing/2014/main" id="{5C045124-2A91-83AC-0BB8-CB27DFC95694}"/>
              </a:ext>
            </a:extLst>
          </p:cNvPr>
          <p:cNvPicPr>
            <a:picLocks noChangeAspect="1"/>
          </p:cNvPicPr>
          <p:nvPr/>
        </p:nvPicPr>
        <p:blipFill>
          <a:blip r:embed="rId2"/>
          <a:stretch>
            <a:fillRect/>
          </a:stretch>
        </p:blipFill>
        <p:spPr>
          <a:xfrm>
            <a:off x="5002039" y="514350"/>
            <a:ext cx="3970948" cy="2438400"/>
          </a:xfrm>
          <a:prstGeom prst="rect">
            <a:avLst/>
          </a:prstGeom>
        </p:spPr>
      </p:pic>
    </p:spTree>
    <p:extLst>
      <p:ext uri="{BB962C8B-B14F-4D97-AF65-F5344CB8AC3E}">
        <p14:creationId xmlns:p14="http://schemas.microsoft.com/office/powerpoint/2010/main" val="2774170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AEF33-978E-C5D7-955A-15CC4B989AE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E3FA875-1301-060D-7080-AF9D40A39F69}"/>
              </a:ext>
            </a:extLst>
          </p:cNvPr>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918896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Core Concepts</a:t>
            </a:r>
            <a:br>
              <a:rPr lang="en-US" altLang="en-US" sz="4400" i="1" dirty="0">
                <a:solidFill>
                  <a:schemeClr val="bg1"/>
                </a:solidFill>
              </a:rPr>
            </a:br>
            <a:r>
              <a:rPr lang="en-US" altLang="en-US" sz="4400" i="1" dirty="0">
                <a:solidFill>
                  <a:schemeClr val="bg1"/>
                </a:solidFill>
              </a:rPr>
              <a:t>(Initial, There are More)</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75408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Cloud Computing</a:t>
            </a:r>
          </a:p>
          <a:p>
            <a:pPr algn="ctr"/>
            <a:r>
              <a:rPr lang="en-US" sz="3600" dirty="0">
                <a:solidFill>
                  <a:schemeClr val="tx1"/>
                </a:solidFill>
              </a:rPr>
              <a:t>(Initial – There are More)</a:t>
            </a:r>
          </a:p>
        </p:txBody>
      </p:sp>
    </p:spTree>
    <p:extLst>
      <p:ext uri="{BB962C8B-B14F-4D97-AF65-F5344CB8AC3E}">
        <p14:creationId xmlns:p14="http://schemas.microsoft.com/office/powerpoint/2010/main" val="192520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0DAE0-25F0-8D1E-7AE4-DD3101CF1409}"/>
              </a:ext>
            </a:extLst>
          </p:cNvPr>
          <p:cNvSpPr>
            <a:spLocks noGrp="1"/>
          </p:cNvSpPr>
          <p:nvPr>
            <p:ph idx="1"/>
          </p:nvPr>
        </p:nvSpPr>
        <p:spPr>
          <a:xfrm>
            <a:off x="152400" y="479456"/>
            <a:ext cx="8839200" cy="4038600"/>
          </a:xfrm>
        </p:spPr>
        <p:txBody>
          <a:bodyPr/>
          <a:lstStyle/>
          <a:p>
            <a:r>
              <a:rPr lang="en-US" sz="1400" dirty="0"/>
              <a:t>“Simply put, </a:t>
            </a:r>
            <a:r>
              <a:rPr lang="en-US" sz="1400" b="1" dirty="0"/>
              <a:t>cloud computing </a:t>
            </a:r>
            <a:r>
              <a:rPr lang="en-US" sz="1400" dirty="0"/>
              <a:t>is the delivery of computing services—including servers, storage, databases, networking, software, analytics, and intelligence—over the internet (“the cloud”) to offer faster innovation, flexible resources, and economies of scale. You typically pay only for cloud services you use, helping you lower your operating costs, run your infrastructure more efficiently, and scale as your business needs change.”</a:t>
            </a:r>
            <a:br>
              <a:rPr lang="en-US" sz="1400" dirty="0"/>
            </a:br>
            <a:r>
              <a:rPr lang="en-US" sz="1400" dirty="0"/>
              <a:t>(</a:t>
            </a:r>
            <a:r>
              <a:rPr lang="en-US" sz="1400" dirty="0">
                <a:hlinkClick r:id="rId2"/>
              </a:rPr>
              <a:t>https://azure.microsoft.com/en-us/resources/cloud-computing-dictionary/what-is-cloud-computing</a:t>
            </a:r>
            <a:r>
              <a:rPr lang="en-US" sz="1400" dirty="0"/>
              <a:t>)</a:t>
            </a:r>
          </a:p>
          <a:p>
            <a:r>
              <a:rPr lang="en-US" sz="1400" dirty="0"/>
              <a:t>“Cloud computing is a delivery model for providing on-demand information technology (IT) infrastructure and services over the Internet. Cloud services are scalable, which means that compute, networking, and storage resources can be adjusted manually or automatically in real time to meet the changing demands of applications and users. Customers can access and use cloud services through freemium, subscription, or consumption-based pricing models.</a:t>
            </a:r>
            <a:br>
              <a:rPr lang="en-US" sz="1400" dirty="0"/>
            </a:br>
            <a:r>
              <a:rPr lang="en-US" sz="1400" dirty="0"/>
              <a:t>Essentially, a cloud computing environment has five important characteristics that differentiate it from a traditional in-house, local computing environment:</a:t>
            </a:r>
          </a:p>
          <a:p>
            <a:pPr lvl="1"/>
            <a:r>
              <a:rPr lang="en-US" sz="1200" dirty="0"/>
              <a:t>The customer can provision computing resources by themselves on demand.</a:t>
            </a:r>
          </a:p>
          <a:p>
            <a:pPr lvl="1"/>
            <a:r>
              <a:rPr lang="en-US" sz="1200" dirty="0"/>
              <a:t>Resources are provisioned and accessed over the Internet.</a:t>
            </a:r>
          </a:p>
          <a:p>
            <a:pPr lvl="1"/>
            <a:r>
              <a:rPr lang="en-US" sz="1200" dirty="0"/>
              <a:t>Resources are pooled together to serve the needs of multiple customers.</a:t>
            </a:r>
          </a:p>
          <a:p>
            <a:pPr lvl="1"/>
            <a:r>
              <a:rPr lang="en-US" sz="1200" dirty="0"/>
              <a:t>Resources can be rapidly scaled horizontally or scaled down depending on need.</a:t>
            </a:r>
          </a:p>
          <a:p>
            <a:pPr lvl="1"/>
            <a:r>
              <a:rPr lang="en-US" sz="1200" dirty="0"/>
              <a:t>Resource use is controlled by the customer and can be monitored in real-time.”</a:t>
            </a:r>
          </a:p>
          <a:p>
            <a:pPr marL="400050" lvl="1" indent="0">
              <a:buNone/>
            </a:pPr>
            <a:r>
              <a:rPr lang="en-US" sz="1400" dirty="0"/>
              <a:t>(https://</a:t>
            </a:r>
            <a:r>
              <a:rPr lang="en-US" sz="1400" dirty="0" err="1"/>
              <a:t>www.techopedia.com</a:t>
            </a:r>
            <a:r>
              <a:rPr lang="en-US" sz="1400" dirty="0"/>
              <a:t>/definition/2/cloud-computing)</a:t>
            </a:r>
          </a:p>
        </p:txBody>
      </p:sp>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As Good as Any of the 10</a:t>
            </a:r>
            <a:r>
              <a:rPr lang="en-US" baseline="30000" dirty="0"/>
              <a:t>6 </a:t>
            </a:r>
            <a:r>
              <a:rPr lang="en-US" dirty="0"/>
              <a:t>Definitions</a:t>
            </a:r>
          </a:p>
        </p:txBody>
      </p:sp>
    </p:spTree>
    <p:extLst>
      <p:ext uri="{BB962C8B-B14F-4D97-AF65-F5344CB8AC3E}">
        <p14:creationId xmlns:p14="http://schemas.microsoft.com/office/powerpoint/2010/main" val="320186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5BA8AD2-0683-B11D-54AE-ABB0AC2EC392}"/>
              </a:ext>
            </a:extLst>
          </p:cNvPr>
          <p:cNvSpPr>
            <a:spLocks noGrp="1"/>
          </p:cNvSpPr>
          <p:nvPr>
            <p:ph idx="1"/>
          </p:nvPr>
        </p:nvSpPr>
        <p:spPr>
          <a:xfrm>
            <a:off x="147170" y="3209803"/>
            <a:ext cx="8839200" cy="1369030"/>
          </a:xfrm>
        </p:spPr>
        <p:txBody>
          <a:bodyPr/>
          <a:lstStyle/>
          <a:p>
            <a:r>
              <a:rPr lang="en-US" dirty="0"/>
              <a:t>There are </a:t>
            </a:r>
            <a:r>
              <a:rPr lang="en-US" b="1" dirty="0"/>
              <a:t>a lot</a:t>
            </a:r>
            <a:r>
              <a:rPr lang="en-US" dirty="0"/>
              <a:t> of concepts, aspects, types, … …</a:t>
            </a:r>
          </a:p>
          <a:p>
            <a:r>
              <a:rPr lang="en-US" dirty="0"/>
              <a:t>Some conceptual models for how it comes together.</a:t>
            </a:r>
          </a:p>
          <a:p>
            <a:r>
              <a:rPr lang="en-US" dirty="0"/>
              <a:t>Many applications and solutions build on all kinds of things from many clouds.</a:t>
            </a:r>
          </a:p>
          <a:p>
            <a:r>
              <a:rPr lang="en-US" dirty="0"/>
              <a:t>We will see examples of technology and use during the semester.</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sp>
        <p:nvSpPr>
          <p:cNvPr id="6" name="TextBox 5">
            <a:extLst>
              <a:ext uri="{FF2B5EF4-FFF2-40B4-BE49-F238E27FC236}">
                <a16:creationId xmlns:a16="http://schemas.microsoft.com/office/drawing/2014/main" id="{44866BA9-4E19-D84E-83EB-DAF3430368BA}"/>
              </a:ext>
            </a:extLst>
          </p:cNvPr>
          <p:cNvSpPr txBox="1"/>
          <p:nvPr/>
        </p:nvSpPr>
        <p:spPr>
          <a:xfrm>
            <a:off x="5181600" y="433862"/>
            <a:ext cx="1806905" cy="261610"/>
          </a:xfrm>
          <a:prstGeom prst="rect">
            <a:avLst/>
          </a:prstGeom>
          <a:noFill/>
        </p:spPr>
        <p:txBody>
          <a:bodyPr wrap="none" rtlCol="0">
            <a:spAutoFit/>
          </a:bodyPr>
          <a:lstStyle/>
          <a:p>
            <a:r>
              <a:rPr lang="en-US" sz="1100" dirty="0"/>
              <a:t>NIST Reference Architecture</a:t>
            </a:r>
          </a:p>
        </p:txBody>
      </p:sp>
      <p:pic>
        <p:nvPicPr>
          <p:cNvPr id="9" name="Picture 8">
            <a:extLst>
              <a:ext uri="{FF2B5EF4-FFF2-40B4-BE49-F238E27FC236}">
                <a16:creationId xmlns:a16="http://schemas.microsoft.com/office/drawing/2014/main" id="{6C5F5A83-E42C-9D80-645A-8E760311D081}"/>
              </a:ext>
            </a:extLst>
          </p:cNvPr>
          <p:cNvPicPr>
            <a:picLocks noChangeAspect="1"/>
          </p:cNvPicPr>
          <p:nvPr/>
        </p:nvPicPr>
        <p:blipFill>
          <a:blip r:embed="rId2"/>
          <a:stretch>
            <a:fillRect/>
          </a:stretch>
        </p:blipFill>
        <p:spPr>
          <a:xfrm>
            <a:off x="4572000" y="695472"/>
            <a:ext cx="4199129" cy="2430441"/>
          </a:xfrm>
          <a:prstGeom prst="rect">
            <a:avLst/>
          </a:prstGeom>
        </p:spPr>
      </p:pic>
      <p:pic>
        <p:nvPicPr>
          <p:cNvPr id="10" name="Picture 9">
            <a:extLst>
              <a:ext uri="{FF2B5EF4-FFF2-40B4-BE49-F238E27FC236}">
                <a16:creationId xmlns:a16="http://schemas.microsoft.com/office/drawing/2014/main" id="{97138839-C80D-2400-DDC1-8FFEB69A5BC7}"/>
              </a:ext>
            </a:extLst>
          </p:cNvPr>
          <p:cNvPicPr>
            <a:picLocks noChangeAspect="1"/>
          </p:cNvPicPr>
          <p:nvPr/>
        </p:nvPicPr>
        <p:blipFill>
          <a:blip r:embed="rId3"/>
          <a:stretch>
            <a:fillRect/>
          </a:stretch>
        </p:blipFill>
        <p:spPr>
          <a:xfrm>
            <a:off x="304800" y="564667"/>
            <a:ext cx="3320749" cy="2695453"/>
          </a:xfrm>
          <a:prstGeom prst="rect">
            <a:avLst/>
          </a:prstGeom>
        </p:spPr>
      </p:pic>
    </p:spTree>
    <p:extLst>
      <p:ext uri="{BB962C8B-B14F-4D97-AF65-F5344CB8AC3E}">
        <p14:creationId xmlns:p14="http://schemas.microsoft.com/office/powerpoint/2010/main" val="1615769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91A8E-7358-9129-EDEA-C60BBF92A4E8}"/>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9AB3C749-5660-2D0D-8F53-123D7A55F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07338"/>
            <a:ext cx="7620000" cy="412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60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1: Introduction, Concepts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BB46E2B2-6AAE-6FF2-8AEC-012C0FFEE86F}"/>
              </a:ext>
            </a:extLst>
          </p:cNvPr>
          <p:cNvSpPr/>
          <p:nvPr/>
        </p:nvSpPr>
        <p:spPr>
          <a:xfrm>
            <a:off x="457200" y="2343150"/>
            <a:ext cx="8077200" cy="220979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dirty="0"/>
              <a:t>We will start in a few minutes.</a:t>
            </a:r>
          </a:p>
          <a:p>
            <a:pPr algn="ctr"/>
            <a:endParaRPr lang="en-US" sz="3200" dirty="0"/>
          </a:p>
          <a:p>
            <a:r>
              <a:rPr lang="en-US" sz="3200" dirty="0"/>
              <a:t>If you ask me about the waitlist,</a:t>
            </a:r>
            <a:br>
              <a:rPr lang="en-US" sz="3200" dirty="0"/>
            </a:br>
            <a:r>
              <a:rPr lang="en-US" sz="3200" dirty="0"/>
              <a:t>I will become very grumpy.</a:t>
            </a:r>
          </a:p>
        </p:txBody>
      </p:sp>
      <p:pic>
        <p:nvPicPr>
          <p:cNvPr id="1026" name="Picture 2">
            <a:extLst>
              <a:ext uri="{FF2B5EF4-FFF2-40B4-BE49-F238E27FC236}">
                <a16:creationId xmlns:a16="http://schemas.microsoft.com/office/drawing/2014/main" id="{92CC757E-95E5-73D1-1ED6-C859D1D65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87340"/>
            <a:ext cx="22860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18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The Best One</a:t>
            </a:r>
          </a:p>
        </p:txBody>
      </p:sp>
      <p:pic>
        <p:nvPicPr>
          <p:cNvPr id="1026" name="Picture 2">
            <a:extLst>
              <a:ext uri="{FF2B5EF4-FFF2-40B4-BE49-F238E27FC236}">
                <a16:creationId xmlns:a16="http://schemas.microsoft.com/office/drawing/2014/main" id="{A70E09BE-12EF-298B-5DD0-CA8BE87F7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356" y="477468"/>
            <a:ext cx="5185288" cy="418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39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2270423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7B3227-2AF4-B516-817B-AC87C3949924}"/>
              </a:ext>
            </a:extLst>
          </p:cNvPr>
          <p:cNvSpPr>
            <a:spLocks noGrp="1"/>
          </p:cNvSpPr>
          <p:nvPr>
            <p:ph type="title"/>
          </p:nvPr>
        </p:nvSpPr>
        <p:spPr/>
        <p:txBody>
          <a:bodyPr/>
          <a:lstStyle/>
          <a:p>
            <a:r>
              <a:rPr lang="en-US" dirty="0"/>
              <a:t>Cloud Layers</a:t>
            </a:r>
          </a:p>
        </p:txBody>
      </p:sp>
      <p:pic>
        <p:nvPicPr>
          <p:cNvPr id="2050" name="Picture 2" descr="Cloud Deployment Spectrum: On-prem vs IaaS vs CaaS vs PaaS vs FaaS vs SaaS, and what is serverless among these">
            <a:extLst>
              <a:ext uri="{FF2B5EF4-FFF2-40B4-BE49-F238E27FC236}">
                <a16:creationId xmlns:a16="http://schemas.microsoft.com/office/drawing/2014/main" id="{3E9ADDD0-BF79-F802-63B0-D4D605AAF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0069"/>
            <a:ext cx="7188199"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68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132131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a:xfrm>
            <a:off x="152400" y="590550"/>
            <a:ext cx="8915400" cy="4038600"/>
          </a:xfrm>
        </p:spPr>
        <p:txBody>
          <a:bodyPr/>
          <a:lstStyle/>
          <a:p>
            <a:pPr>
              <a:spcBef>
                <a:spcPts val="100"/>
              </a:spcBef>
            </a:pPr>
            <a:r>
              <a:rPr lang="en-US" sz="1400" dirty="0"/>
              <a:t>Economy of scale:</a:t>
            </a:r>
          </a:p>
          <a:p>
            <a:pPr lvl="1">
              <a:spcBef>
                <a:spcPts val="100"/>
              </a:spcBef>
            </a:pPr>
            <a:r>
              <a:rPr lang="en-US" sz="1200" dirty="0"/>
              <a:t>There are fixed costs for a data center. One big data center of size N is more cost effective than N data centers.</a:t>
            </a:r>
          </a:p>
          <a:p>
            <a:pPr lvl="1">
              <a:spcBef>
                <a:spcPts val="100"/>
              </a:spcBef>
            </a:pPr>
            <a:r>
              <a:rPr lang="en-US" sz="1200" dirty="0"/>
              <a:t>The cloud service provider (CSP) can “buy in bulk” from HW suppliers.</a:t>
            </a:r>
          </a:p>
          <a:p>
            <a:pPr>
              <a:spcBef>
                <a:spcPts val="100"/>
              </a:spcBef>
            </a:pPr>
            <a:r>
              <a:rPr lang="en-US" sz="1400" dirty="0"/>
              <a:t>The average matters:</a:t>
            </a:r>
          </a:p>
          <a:p>
            <a:pPr lvl="1">
              <a:spcBef>
                <a:spcPts val="100"/>
              </a:spcBef>
            </a:pPr>
            <a:r>
              <a:rPr lang="en-US" sz="1200" dirty="0"/>
              <a:t>A company must over provision resources to deal with surges in load/requests. Over provisioning by 3x is common before cloud.</a:t>
            </a:r>
          </a:p>
          <a:p>
            <a:pPr lvl="1">
              <a:spcBef>
                <a:spcPts val="100"/>
              </a:spcBef>
            </a:pPr>
            <a:r>
              <a:rPr lang="en-US" sz="1200" dirty="0"/>
              <a:t>The CSP can rely on averages. Not all N tenants will have surges at the same time. So, the CSP can over provision by a smaller amount than 3*N.</a:t>
            </a:r>
          </a:p>
          <a:p>
            <a:pPr>
              <a:spcBef>
                <a:spcPts val="100"/>
              </a:spcBef>
            </a:pPr>
            <a:r>
              <a:rPr lang="en-US" sz="1400" dirty="0"/>
              <a:t>Elastic capacity:</a:t>
            </a:r>
          </a:p>
          <a:p>
            <a:pPr lvl="1">
              <a:spcBef>
                <a:spcPts val="100"/>
              </a:spcBef>
            </a:pPr>
            <a:r>
              <a:rPr lang="en-US" sz="1200" dirty="0"/>
              <a:t>Tenants do not need to over-provision.</a:t>
            </a:r>
          </a:p>
          <a:p>
            <a:pPr lvl="1">
              <a:spcBef>
                <a:spcPts val="100"/>
              </a:spcBef>
            </a:pPr>
            <a:r>
              <a:rPr lang="en-US" sz="1200" dirty="0"/>
              <a:t>They can “request” additional resources when there is a surge and then release. (scale up versus scale down)</a:t>
            </a:r>
          </a:p>
          <a:p>
            <a:pPr>
              <a:spcBef>
                <a:spcPts val="100"/>
              </a:spcBef>
            </a:pPr>
            <a:r>
              <a:rPr lang="en-US" sz="1400" dirty="0"/>
              <a:t>Outsource non-core business functions:</a:t>
            </a:r>
          </a:p>
          <a:p>
            <a:pPr lvl="1">
              <a:spcBef>
                <a:spcPts val="100"/>
              </a:spcBef>
            </a:pPr>
            <a:r>
              <a:rPr lang="en-US" sz="1200" dirty="0"/>
              <a:t>A tenant does not want to manage buildings, pay water bills, … …</a:t>
            </a:r>
          </a:p>
          <a:p>
            <a:pPr lvl="1">
              <a:spcBef>
                <a:spcPts val="100"/>
              </a:spcBef>
            </a:pPr>
            <a:r>
              <a:rPr lang="en-US" sz="1200" dirty="0"/>
              <a:t>Buying HW, installing, configuring, monitoring and rebooting, … is a total downer.</a:t>
            </a:r>
          </a:p>
          <a:p>
            <a:pPr lvl="1">
              <a:spcBef>
                <a:spcPts val="100"/>
              </a:spcBef>
            </a:pPr>
            <a:r>
              <a:rPr lang="en-US" sz="1200" dirty="0"/>
              <a:t>The cloud takes over many systems and applications management and operations tasks.</a:t>
            </a:r>
          </a:p>
          <a:p>
            <a:pPr>
              <a:spcBef>
                <a:spcPts val="100"/>
              </a:spcBef>
            </a:pPr>
            <a:r>
              <a:rPr lang="en-US" sz="1400" dirty="0"/>
              <a:t>Capital versus Operational Cost: Buying a house versus renting a hotel room.</a:t>
            </a:r>
          </a:p>
          <a:p>
            <a:pPr lvl="1">
              <a:spcBef>
                <a:spcPts val="100"/>
              </a:spcBef>
            </a:pPr>
            <a:r>
              <a:rPr lang="en-US" sz="1200" dirty="0"/>
              <a:t>On premises, non-cloud resources require capital investment, depreciation, ROI, … …</a:t>
            </a:r>
          </a:p>
          <a:p>
            <a:pPr lvl="1">
              <a:spcBef>
                <a:spcPts val="100"/>
              </a:spcBef>
            </a:pPr>
            <a:r>
              <a:rPr lang="en-US" sz="1200" dirty="0"/>
              <a:t>Cloud resources are rented and are operational.</a:t>
            </a:r>
          </a:p>
          <a:p>
            <a:pPr>
              <a:spcBef>
                <a:spcPts val="100"/>
              </a:spcBef>
            </a:pPr>
            <a:r>
              <a:rPr lang="en-US" sz="1400" dirty="0"/>
              <a:t>There are many other reasons that you can just look up because I am too lazy to type.</a:t>
            </a:r>
          </a:p>
          <a:p>
            <a:pPr>
              <a:spcBef>
                <a:spcPts val="100"/>
              </a:spcBef>
            </a:pPr>
            <a:r>
              <a:rPr lang="en-US" sz="1400" dirty="0">
                <a:solidFill>
                  <a:srgbClr val="FF0000"/>
                </a:solidFill>
              </a:rPr>
              <a:t>Taking a cloud computing course looks really cool on your resume.</a:t>
            </a:r>
          </a:p>
          <a:p>
            <a:pPr>
              <a:spcBef>
                <a:spcPts val="100"/>
              </a:spcBef>
            </a:pPr>
            <a:endParaRPr lang="en-US" sz="14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1595371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F1DFB4-1BB5-5393-0411-7C1FFE6E8CB8}"/>
              </a:ext>
            </a:extLst>
          </p:cNvPr>
          <p:cNvSpPr>
            <a:spLocks noGrp="1"/>
          </p:cNvSpPr>
          <p:nvPr>
            <p:ph idx="1"/>
          </p:nvPr>
        </p:nvSpPr>
        <p:spPr>
          <a:xfrm>
            <a:off x="152400" y="3419163"/>
            <a:ext cx="8839200" cy="1286187"/>
          </a:xfrm>
        </p:spPr>
        <p:txBody>
          <a:bodyPr/>
          <a:lstStyle/>
          <a:p>
            <a:pPr>
              <a:spcBef>
                <a:spcPts val="0"/>
              </a:spcBef>
            </a:pPr>
            <a:r>
              <a:rPr lang="en-US" sz="1400" dirty="0"/>
              <a:t>There are many, many cloud concepts, and many different perspectives on each concept.</a:t>
            </a:r>
          </a:p>
          <a:p>
            <a:pPr>
              <a:spcBef>
                <a:spcPts val="0"/>
              </a:spcBef>
            </a:pPr>
            <a:r>
              <a:rPr lang="en-US" sz="1400" dirty="0"/>
              <a:t>Most cloud service providers offer their own specific versions of concepts and technology – But the core of the concept is similar.</a:t>
            </a:r>
          </a:p>
          <a:p>
            <a:pPr>
              <a:spcBef>
                <a:spcPts val="0"/>
              </a:spcBef>
            </a:pPr>
            <a:r>
              <a:rPr lang="en-US" sz="1400" dirty="0"/>
              <a:t>We explore as many as we can by writing a “complex” application using the technology.</a:t>
            </a:r>
          </a:p>
          <a:p>
            <a:pPr lvl="1">
              <a:spcBef>
                <a:spcPts val="0"/>
              </a:spcBef>
            </a:pPr>
            <a:r>
              <a:rPr lang="en-US" sz="1200" dirty="0"/>
              <a:t>Each element in the application will be very simple, i.e. not deep application domain logic.</a:t>
            </a:r>
          </a:p>
          <a:p>
            <a:pPr lvl="1">
              <a:spcBef>
                <a:spcPts val="0"/>
              </a:spcBef>
            </a:pPr>
            <a:r>
              <a:rPr lang="en-US" sz="1200" dirty="0"/>
              <a:t>The overall application will have many and diverse implementations for elements.</a:t>
            </a:r>
          </a:p>
        </p:txBody>
      </p:sp>
      <p:sp>
        <p:nvSpPr>
          <p:cNvPr id="3" name="Title 2">
            <a:extLst>
              <a:ext uri="{FF2B5EF4-FFF2-40B4-BE49-F238E27FC236}">
                <a16:creationId xmlns:a16="http://schemas.microsoft.com/office/drawing/2014/main" id="{2E7C4E10-B86A-F454-2972-929571D933D8}"/>
              </a:ext>
            </a:extLst>
          </p:cNvPr>
          <p:cNvSpPr>
            <a:spLocks noGrp="1"/>
          </p:cNvSpPr>
          <p:nvPr>
            <p:ph type="title"/>
          </p:nvPr>
        </p:nvSpPr>
        <p:spPr/>
        <p:txBody>
          <a:bodyPr/>
          <a:lstStyle/>
          <a:p>
            <a:r>
              <a:rPr lang="en-US" dirty="0"/>
              <a:t>Cloud Computing Concepts</a:t>
            </a:r>
          </a:p>
        </p:txBody>
      </p:sp>
      <p:pic>
        <p:nvPicPr>
          <p:cNvPr id="2050" name="Picture 2">
            <a:extLst>
              <a:ext uri="{FF2B5EF4-FFF2-40B4-BE49-F238E27FC236}">
                <a16:creationId xmlns:a16="http://schemas.microsoft.com/office/drawing/2014/main" id="{D6847355-9E45-40AB-F11F-E02C7D4C7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
            <a:ext cx="3873084" cy="29048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Cloud word cloud, summarizing 25,000 research papers on cloud computing. ">
            <a:extLst>
              <a:ext uri="{FF2B5EF4-FFF2-40B4-BE49-F238E27FC236}">
                <a16:creationId xmlns:a16="http://schemas.microsoft.com/office/drawing/2014/main" id="{767C3CF4-A33A-52AF-A3B3-6ECB55528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14350"/>
            <a:ext cx="4876800" cy="259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370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Full Stack Web Application</a:t>
            </a:r>
          </a:p>
        </p:txBody>
      </p:sp>
    </p:spTree>
    <p:extLst>
      <p:ext uri="{BB962C8B-B14F-4D97-AF65-F5344CB8AC3E}">
        <p14:creationId xmlns:p14="http://schemas.microsoft.com/office/powerpoint/2010/main" val="3802131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340895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4202115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593D2-2E3E-E64E-3B5C-21BA5B2B833E}"/>
              </a:ext>
            </a:extLst>
          </p:cNvPr>
          <p:cNvSpPr>
            <a:spLocks noGrp="1"/>
          </p:cNvSpPr>
          <p:nvPr>
            <p:ph idx="1"/>
          </p:nvPr>
        </p:nvSpPr>
        <p:spPr/>
        <p:txBody>
          <a:bodyPr/>
          <a:lstStyle/>
          <a:p>
            <a:r>
              <a:rPr lang="en-US" sz="1800" dirty="0"/>
              <a:t>I found a got set of starter examples at </a:t>
            </a:r>
            <a:r>
              <a:rPr lang="en-US" sz="1800" dirty="0" err="1"/>
              <a:t>BezCoder.com</a:t>
            </a:r>
            <a:r>
              <a:rPr lang="en-US" sz="1800" dirty="0"/>
              <a:t>:</a:t>
            </a:r>
          </a:p>
          <a:p>
            <a:pPr lvl="1"/>
            <a:r>
              <a:rPr lang="en-US" sz="1600" dirty="0"/>
              <a:t>Full Stack: </a:t>
            </a:r>
            <a:r>
              <a:rPr lang="en-US" sz="1600" dirty="0">
                <a:hlinkClick r:id="rId2"/>
              </a:rPr>
              <a:t>https://www.bezkoder.com/category/full-stack/</a:t>
            </a:r>
            <a:r>
              <a:rPr lang="en-US" sz="1600" dirty="0"/>
              <a:t>.</a:t>
            </a:r>
          </a:p>
          <a:p>
            <a:pPr lvl="1"/>
            <a:r>
              <a:rPr lang="en-US" sz="1600" dirty="0"/>
              <a:t>I will quickly walk through an example</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r>
              <a:rPr lang="en-US" sz="1600" dirty="0"/>
              <a:t>This shows core concepts and has a lot of step-by-step guides.</a:t>
            </a:r>
          </a:p>
          <a:p>
            <a:pPr>
              <a:spcBef>
                <a:spcPts val="0"/>
              </a:spcBef>
            </a:pPr>
            <a:r>
              <a:rPr lang="en-US" sz="1800" dirty="0"/>
              <a:t>I tend to use Python/</a:t>
            </a:r>
            <a:r>
              <a:rPr lang="en-US" sz="1800" dirty="0" err="1"/>
              <a:t>FastAPI</a:t>
            </a:r>
            <a:r>
              <a:rPr lang="en-US" sz="1800" dirty="0"/>
              <a:t> in my examples and lectures but do not provide a tutorial that ”breaks it down Barney Style.”</a:t>
            </a:r>
          </a:p>
          <a:p>
            <a:pPr lvl="1">
              <a:spcBef>
                <a:spcPts val="0"/>
              </a:spcBef>
            </a:pPr>
            <a:r>
              <a:rPr lang="en-US" sz="1600" dirty="0"/>
              <a:t>~/Dropbox/000/00-Current-Repos/W4153/angular-17-crud-example</a:t>
            </a:r>
          </a:p>
          <a:p>
            <a:pPr lvl="1">
              <a:spcBef>
                <a:spcPts val="0"/>
              </a:spcBef>
            </a:pPr>
            <a:r>
              <a:rPr lang="en-US" sz="1600" dirty="0"/>
              <a:t>~/Dropbox/000/00-Current-Repos/W4153/</a:t>
            </a:r>
            <a:r>
              <a:rPr lang="en-US" sz="1600" dirty="0" err="1"/>
              <a:t>nodejs</a:t>
            </a:r>
            <a:r>
              <a:rPr lang="en-US" sz="1600" dirty="0"/>
              <a:t>-express-</a:t>
            </a:r>
            <a:r>
              <a:rPr lang="en-US" sz="1600" dirty="0" err="1"/>
              <a:t>mysql</a:t>
            </a:r>
            <a:endParaRPr lang="en-US" sz="1600" dirty="0"/>
          </a:p>
          <a:p>
            <a:pPr lvl="1">
              <a:spcBef>
                <a:spcPts val="0"/>
              </a:spcBef>
            </a:pPr>
            <a:br>
              <a:rPr lang="en-US" sz="1600" dirty="0"/>
            </a:br>
            <a:endParaRPr lang="en-US" sz="1600" dirty="0"/>
          </a:p>
          <a:p>
            <a:endParaRPr lang="en-US" sz="1800" dirty="0"/>
          </a:p>
        </p:txBody>
      </p:sp>
      <p:sp>
        <p:nvSpPr>
          <p:cNvPr id="3" name="Title 2">
            <a:extLst>
              <a:ext uri="{FF2B5EF4-FFF2-40B4-BE49-F238E27FC236}">
                <a16:creationId xmlns:a16="http://schemas.microsoft.com/office/drawing/2014/main" id="{45B3F9AD-CFEF-8B83-4A5E-67411C960C25}"/>
              </a:ext>
            </a:extLst>
          </p:cNvPr>
          <p:cNvSpPr>
            <a:spLocks noGrp="1"/>
          </p:cNvSpPr>
          <p:nvPr>
            <p:ph type="title"/>
          </p:nvPr>
        </p:nvSpPr>
        <p:spPr/>
        <p:txBody>
          <a:bodyPr/>
          <a:lstStyle/>
          <a:p>
            <a:r>
              <a:rPr lang="en-US" dirty="0"/>
              <a:t>Walkthrough of a Set of Examples</a:t>
            </a:r>
          </a:p>
        </p:txBody>
      </p:sp>
      <p:pic>
        <p:nvPicPr>
          <p:cNvPr id="4" name="Picture 3">
            <a:extLst>
              <a:ext uri="{FF2B5EF4-FFF2-40B4-BE49-F238E27FC236}">
                <a16:creationId xmlns:a16="http://schemas.microsoft.com/office/drawing/2014/main" id="{F0E1928F-D1D4-0EBA-EA1D-E980A78E6A9E}"/>
              </a:ext>
            </a:extLst>
          </p:cNvPr>
          <p:cNvPicPr>
            <a:picLocks noChangeAspect="1"/>
          </p:cNvPicPr>
          <p:nvPr/>
        </p:nvPicPr>
        <p:blipFill>
          <a:blip r:embed="rId3"/>
          <a:stretch>
            <a:fillRect/>
          </a:stretch>
        </p:blipFill>
        <p:spPr>
          <a:xfrm>
            <a:off x="990600" y="1504950"/>
            <a:ext cx="3733800" cy="1810668"/>
          </a:xfrm>
          <a:prstGeom prst="rect">
            <a:avLst/>
          </a:prstGeom>
        </p:spPr>
      </p:pic>
      <p:pic>
        <p:nvPicPr>
          <p:cNvPr id="7170" name="Picture 2" descr="Break It Down Barney Style Short-sleeve Unisex T-shirt - Etsy">
            <a:extLst>
              <a:ext uri="{FF2B5EF4-FFF2-40B4-BE49-F238E27FC236}">
                <a16:creationId xmlns:a16="http://schemas.microsoft.com/office/drawing/2014/main" id="{73E6822C-E08B-034C-7BE9-7CD9FF11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714500"/>
            <a:ext cx="2159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74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Design Patterns</a:t>
            </a:r>
          </a:p>
        </p:txBody>
      </p:sp>
    </p:spTree>
    <p:extLst>
      <p:ext uri="{BB962C8B-B14F-4D97-AF65-F5344CB8AC3E}">
        <p14:creationId xmlns:p14="http://schemas.microsoft.com/office/powerpoint/2010/main" val="290272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338376-5743-72E4-DF2F-EFF81FB4B620}"/>
              </a:ext>
            </a:extLst>
          </p:cNvPr>
          <p:cNvSpPr>
            <a:spLocks noGrp="1"/>
          </p:cNvSpPr>
          <p:nvPr>
            <p:ph idx="1"/>
          </p:nvPr>
        </p:nvSpPr>
        <p:spPr>
          <a:xfrm>
            <a:off x="152400" y="666750"/>
            <a:ext cx="8839200" cy="3962400"/>
          </a:xfrm>
        </p:spPr>
        <p:txBody>
          <a:bodyPr/>
          <a:lstStyle/>
          <a:p>
            <a:r>
              <a:rPr lang="en-US" dirty="0"/>
              <a:t>Create 3 GitHub projects (use any names you want) – Mine are:</a:t>
            </a:r>
          </a:p>
          <a:p>
            <a:pPr lvl="1"/>
            <a:r>
              <a:rPr lang="en-US" dirty="0"/>
              <a:t>W4153-P1-UI (</a:t>
            </a:r>
            <a:r>
              <a:rPr lang="en-US" dirty="0">
                <a:hlinkClick r:id="rId2"/>
              </a:rPr>
              <a:t>https://github.com/donald-f-ferguson/W4153-P1-UI.git</a:t>
            </a:r>
            <a:r>
              <a:rPr lang="en-US" dirty="0"/>
              <a:t>) </a:t>
            </a:r>
          </a:p>
          <a:p>
            <a:pPr lvl="1"/>
            <a:r>
              <a:rPr lang="en-US" dirty="0"/>
              <a:t>W4153-P1-Application</a:t>
            </a:r>
            <a:br>
              <a:rPr lang="en-US" dirty="0"/>
            </a:br>
            <a:r>
              <a:rPr lang="en-US" dirty="0"/>
              <a:t>(</a:t>
            </a:r>
            <a:r>
              <a:rPr lang="en-US" dirty="0">
                <a:hlinkClick r:id="rId3"/>
              </a:rPr>
              <a:t>https://github.com/donald-f-ferguson/W4153-P1-Application.git</a:t>
            </a:r>
            <a:r>
              <a:rPr lang="en-US" dirty="0"/>
              <a:t>)</a:t>
            </a:r>
          </a:p>
          <a:p>
            <a:pPr lvl="1"/>
            <a:r>
              <a:rPr lang="en-US" dirty="0"/>
              <a:t>W4153-P1-Database (</a:t>
            </a:r>
            <a:r>
              <a:rPr lang="en-US" dirty="0">
                <a:hlinkClick r:id="rId4"/>
              </a:rPr>
              <a:t>https://github.com/donald-f-ferguson/W4153-P1-Database.git</a:t>
            </a:r>
            <a:r>
              <a:rPr lang="en-US" dirty="0"/>
              <a:t>) </a:t>
            </a:r>
          </a:p>
          <a:p>
            <a:r>
              <a:rPr lang="en-US" dirty="0"/>
              <a:t>We will</a:t>
            </a:r>
          </a:p>
          <a:p>
            <a:pPr lvl="1"/>
            <a:r>
              <a:rPr lang="en-US" dirty="0"/>
              <a:t>Develop each project locally.</a:t>
            </a:r>
          </a:p>
          <a:p>
            <a:pPr lvl="1"/>
            <a:r>
              <a:rPr lang="en-US" dirty="0"/>
              <a:t>Unit test locally.</a:t>
            </a:r>
          </a:p>
          <a:p>
            <a:pPr lvl="1"/>
            <a:r>
              <a:rPr lang="en-US" dirty="0"/>
              <a:t>Integration test locally.</a:t>
            </a:r>
          </a:p>
          <a:p>
            <a:pPr lvl="1"/>
            <a:r>
              <a:rPr lang="en-US" dirty="0"/>
              <a:t>Manually deploy to the cloud platform.</a:t>
            </a:r>
          </a:p>
          <a:p>
            <a:pPr lvl="1"/>
            <a:r>
              <a:rPr lang="en-US" dirty="0"/>
              <a:t>Test again.</a:t>
            </a:r>
          </a:p>
        </p:txBody>
      </p:sp>
      <p:sp>
        <p:nvSpPr>
          <p:cNvPr id="3" name="Title 2">
            <a:extLst>
              <a:ext uri="{FF2B5EF4-FFF2-40B4-BE49-F238E27FC236}">
                <a16:creationId xmlns:a16="http://schemas.microsoft.com/office/drawing/2014/main" id="{9A788FD1-D0DB-B198-8908-D8A1A91C6DA8}"/>
              </a:ext>
            </a:extLst>
          </p:cNvPr>
          <p:cNvSpPr>
            <a:spLocks noGrp="1"/>
          </p:cNvSpPr>
          <p:nvPr>
            <p:ph type="title"/>
          </p:nvPr>
        </p:nvSpPr>
        <p:spPr/>
        <p:txBody>
          <a:bodyPr/>
          <a:lstStyle/>
          <a:p>
            <a:r>
              <a:rPr lang="en-US" dirty="0"/>
              <a:t>Very First Step (Individual)</a:t>
            </a:r>
          </a:p>
        </p:txBody>
      </p:sp>
    </p:spTree>
    <p:extLst>
      <p:ext uri="{BB962C8B-B14F-4D97-AF65-F5344CB8AC3E}">
        <p14:creationId xmlns:p14="http://schemas.microsoft.com/office/powerpoint/2010/main" val="2022829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An Aside on Modeling</a:t>
            </a:r>
          </a:p>
        </p:txBody>
      </p:sp>
    </p:spTree>
    <p:extLst>
      <p:ext uri="{BB962C8B-B14F-4D97-AF65-F5344CB8AC3E}">
        <p14:creationId xmlns:p14="http://schemas.microsoft.com/office/powerpoint/2010/main" val="3772278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A14EC6-7603-1439-B36F-0BB0B879E9B2}"/>
              </a:ext>
            </a:extLst>
          </p:cNvPr>
          <p:cNvSpPr>
            <a:spLocks noGrp="1"/>
          </p:cNvSpPr>
          <p:nvPr>
            <p:ph idx="1"/>
          </p:nvPr>
        </p:nvSpPr>
        <p:spPr>
          <a:xfrm>
            <a:off x="152400" y="666750"/>
            <a:ext cx="5410200" cy="3962400"/>
          </a:xfrm>
        </p:spPr>
        <p:txBody>
          <a:bodyPr/>
          <a:lstStyle/>
          <a:p>
            <a:r>
              <a:rPr lang="en-US" sz="1800" dirty="0"/>
              <a:t>Weinberg's Second Law: “If builders built buildings the way programmers wrote programs, </a:t>
            </a:r>
            <a:r>
              <a:rPr lang="en-US" sz="1800" b="1" dirty="0"/>
              <a:t>then the first woodpecker that came along would destroy civilization.”</a:t>
            </a:r>
          </a:p>
          <a:p>
            <a:r>
              <a:rPr lang="en-US" sz="1800" dirty="0"/>
              <a:t>Give your project, code, … a little upfront thought.</a:t>
            </a:r>
            <a:br>
              <a:rPr lang="en-US" sz="1800" dirty="0"/>
            </a:br>
            <a:r>
              <a:rPr lang="en-US" sz="1800" dirty="0"/>
              <a:t>Focus on simple steps, test and then next step.</a:t>
            </a:r>
          </a:p>
          <a:p>
            <a:r>
              <a:rPr lang="en-US" sz="1800" dirty="0"/>
              <a:t>Most students and teams build their systems and write their code like a slam poet on a triple espresso.</a:t>
            </a:r>
          </a:p>
          <a:p>
            <a:r>
              <a:rPr lang="en-US" sz="1800" dirty="0"/>
              <a:t>Just enough modeling and thought, with simple steps and frequent testing seems slow, but … …</a:t>
            </a:r>
            <a:br>
              <a:rPr lang="en-US" sz="1800" dirty="0"/>
            </a:br>
            <a:br>
              <a:rPr lang="en-US" sz="1800" dirty="0"/>
            </a:br>
            <a:r>
              <a:rPr lang="en-US" sz="1800" b="1" dirty="0">
                <a:solidFill>
                  <a:srgbClr val="FF0000"/>
                </a:solidFill>
              </a:rPr>
              <a:t>“Slow is smooth. Smooth is fast.”</a:t>
            </a:r>
          </a:p>
        </p:txBody>
      </p:sp>
      <p:sp>
        <p:nvSpPr>
          <p:cNvPr id="3" name="Title 2">
            <a:extLst>
              <a:ext uri="{FF2B5EF4-FFF2-40B4-BE49-F238E27FC236}">
                <a16:creationId xmlns:a16="http://schemas.microsoft.com/office/drawing/2014/main" id="{FCCD21B1-4779-29AE-1084-C6ED67DCAFB8}"/>
              </a:ext>
            </a:extLst>
          </p:cNvPr>
          <p:cNvSpPr>
            <a:spLocks noGrp="1"/>
          </p:cNvSpPr>
          <p:nvPr>
            <p:ph type="title"/>
          </p:nvPr>
        </p:nvSpPr>
        <p:spPr/>
        <p:txBody>
          <a:bodyPr/>
          <a:lstStyle/>
          <a:p>
            <a:r>
              <a:rPr lang="en-US" dirty="0"/>
              <a:t>The Value of Just Enough Modeling</a:t>
            </a:r>
          </a:p>
        </p:txBody>
      </p:sp>
      <p:pic>
        <p:nvPicPr>
          <p:cNvPr id="4" name="Picture 3">
            <a:extLst>
              <a:ext uri="{FF2B5EF4-FFF2-40B4-BE49-F238E27FC236}">
                <a16:creationId xmlns:a16="http://schemas.microsoft.com/office/drawing/2014/main" id="{C82DB86B-7F72-890B-D735-F2CD7847FC1B}"/>
              </a:ext>
            </a:extLst>
          </p:cNvPr>
          <p:cNvPicPr>
            <a:picLocks noChangeAspect="1"/>
          </p:cNvPicPr>
          <p:nvPr/>
        </p:nvPicPr>
        <p:blipFill>
          <a:blip r:embed="rId2"/>
          <a:stretch>
            <a:fillRect/>
          </a:stretch>
        </p:blipFill>
        <p:spPr>
          <a:xfrm>
            <a:off x="5840298" y="513360"/>
            <a:ext cx="3150139" cy="4139784"/>
          </a:xfrm>
          <a:prstGeom prst="rect">
            <a:avLst/>
          </a:prstGeom>
        </p:spPr>
      </p:pic>
    </p:spTree>
    <p:extLst>
      <p:ext uri="{BB962C8B-B14F-4D97-AF65-F5344CB8AC3E}">
        <p14:creationId xmlns:p14="http://schemas.microsoft.com/office/powerpoint/2010/main" val="2706594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5A6D90F-08F7-902F-8B48-F81052CA462F}"/>
              </a:ext>
            </a:extLst>
          </p:cNvPr>
          <p:cNvSpPr>
            <a:spLocks noGrp="1"/>
          </p:cNvSpPr>
          <p:nvPr>
            <p:ph idx="1"/>
          </p:nvPr>
        </p:nvSpPr>
        <p:spPr>
          <a:xfrm>
            <a:off x="5932168" y="590550"/>
            <a:ext cx="3059431" cy="4038600"/>
          </a:xfrm>
        </p:spPr>
        <p:txBody>
          <a:bodyPr/>
          <a:lstStyle/>
          <a:p>
            <a:r>
              <a:rPr lang="en-US" dirty="0"/>
              <a:t>I try to apply “just enough” modeling in 5 areas.</a:t>
            </a:r>
          </a:p>
          <a:p>
            <a:r>
              <a:rPr lang="en-US" dirty="0"/>
              <a:t>The 4+1 Architecture Model is a simple, conceptual approach.</a:t>
            </a:r>
          </a:p>
          <a:p>
            <a:r>
              <a:rPr lang="en-US" dirty="0"/>
              <a:t>I have a preferred ”notation” for each “view.” </a:t>
            </a:r>
          </a:p>
        </p:txBody>
      </p:sp>
      <p:sp>
        <p:nvSpPr>
          <p:cNvPr id="3" name="Title 2">
            <a:extLst>
              <a:ext uri="{FF2B5EF4-FFF2-40B4-BE49-F238E27FC236}">
                <a16:creationId xmlns:a16="http://schemas.microsoft.com/office/drawing/2014/main" id="{F73971E3-2DA2-7774-BC62-C693478ECAFC}"/>
              </a:ext>
            </a:extLst>
          </p:cNvPr>
          <p:cNvSpPr>
            <a:spLocks noGrp="1"/>
          </p:cNvSpPr>
          <p:nvPr>
            <p:ph type="title"/>
          </p:nvPr>
        </p:nvSpPr>
        <p:spPr/>
        <p:txBody>
          <a:bodyPr/>
          <a:lstStyle/>
          <a:p>
            <a:r>
              <a:rPr lang="en-US" dirty="0"/>
              <a:t>4+1 Architecture Model</a:t>
            </a:r>
          </a:p>
        </p:txBody>
      </p:sp>
      <p:pic>
        <p:nvPicPr>
          <p:cNvPr id="3074" name="Picture 2" descr="undefined">
            <a:extLst>
              <a:ext uri="{FF2B5EF4-FFF2-40B4-BE49-F238E27FC236}">
                <a16:creationId xmlns:a16="http://schemas.microsoft.com/office/drawing/2014/main" id="{D52519C8-CFAE-354C-2F92-860CE2E9B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4" y="590550"/>
            <a:ext cx="5896105" cy="386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95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29D933A-6CE2-12D2-1E58-8D64ABF0C4FC}"/>
              </a:ext>
            </a:extLst>
          </p:cNvPr>
          <p:cNvSpPr>
            <a:spLocks noGrp="1"/>
          </p:cNvSpPr>
          <p:nvPr>
            <p:ph idx="1"/>
          </p:nvPr>
        </p:nvSpPr>
        <p:spPr>
          <a:xfrm>
            <a:off x="6019800" y="590550"/>
            <a:ext cx="2971800" cy="4038600"/>
          </a:xfrm>
        </p:spPr>
        <p:txBody>
          <a:bodyPr/>
          <a:lstStyle/>
          <a:p>
            <a:r>
              <a:rPr lang="en-US" sz="1800" dirty="0"/>
              <a:t>I use C4 and UML for the logical model.</a:t>
            </a:r>
          </a:p>
          <a:p>
            <a:r>
              <a:rPr lang="en-US" sz="1800" dirty="0"/>
              <a:t>Many complex solutions have two major elements:</a:t>
            </a:r>
          </a:p>
          <a:p>
            <a:pPr lvl="1"/>
            <a:r>
              <a:rPr lang="en-US" sz="1600" dirty="0"/>
              <a:t>Operational/Interactive</a:t>
            </a:r>
          </a:p>
          <a:p>
            <a:pPr lvl="1"/>
            <a:r>
              <a:rPr lang="en-US" sz="1600" dirty="0"/>
              <a:t>Analytical/Data Analysis</a:t>
            </a:r>
          </a:p>
          <a:p>
            <a:r>
              <a:rPr lang="en-US" sz="1800" dirty="0"/>
              <a:t>We place more emphasis on interactive because there are topics courses on cloud and data.</a:t>
            </a:r>
          </a:p>
        </p:txBody>
      </p:sp>
      <p:sp>
        <p:nvSpPr>
          <p:cNvPr id="3" name="Title 2">
            <a:extLst>
              <a:ext uri="{FF2B5EF4-FFF2-40B4-BE49-F238E27FC236}">
                <a16:creationId xmlns:a16="http://schemas.microsoft.com/office/drawing/2014/main" id="{3934EE8D-D3EF-AC0F-0BC7-08BEE0819F14}"/>
              </a:ext>
            </a:extLst>
          </p:cNvPr>
          <p:cNvSpPr>
            <a:spLocks noGrp="1"/>
          </p:cNvSpPr>
          <p:nvPr>
            <p:ph type="title"/>
          </p:nvPr>
        </p:nvSpPr>
        <p:spPr/>
        <p:txBody>
          <a:bodyPr/>
          <a:lstStyle/>
          <a:p>
            <a:r>
              <a:rPr lang="en-US" dirty="0"/>
              <a:t>Class Project Solution – Logical View</a:t>
            </a:r>
          </a:p>
        </p:txBody>
      </p:sp>
      <p:pic>
        <p:nvPicPr>
          <p:cNvPr id="4" name="Picture 3">
            <a:extLst>
              <a:ext uri="{FF2B5EF4-FFF2-40B4-BE49-F238E27FC236}">
                <a16:creationId xmlns:a16="http://schemas.microsoft.com/office/drawing/2014/main" id="{771F290D-5BD9-ED77-FFEF-3AFEF8B4A06C}"/>
              </a:ext>
            </a:extLst>
          </p:cNvPr>
          <p:cNvPicPr>
            <a:picLocks noChangeAspect="1"/>
          </p:cNvPicPr>
          <p:nvPr/>
        </p:nvPicPr>
        <p:blipFill>
          <a:blip r:embed="rId2"/>
          <a:stretch>
            <a:fillRect/>
          </a:stretch>
        </p:blipFill>
        <p:spPr>
          <a:xfrm>
            <a:off x="173733" y="520253"/>
            <a:ext cx="5962403" cy="4102994"/>
          </a:xfrm>
          <a:prstGeom prst="rect">
            <a:avLst/>
          </a:prstGeom>
        </p:spPr>
      </p:pic>
    </p:spTree>
    <p:extLst>
      <p:ext uri="{BB962C8B-B14F-4D97-AF65-F5344CB8AC3E}">
        <p14:creationId xmlns:p14="http://schemas.microsoft.com/office/powerpoint/2010/main" val="1937789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FF6-9C1A-693E-FF4F-B437BDAC1F05}"/>
              </a:ext>
            </a:extLst>
          </p:cNvPr>
          <p:cNvSpPr>
            <a:spLocks noGrp="1"/>
          </p:cNvSpPr>
          <p:nvPr>
            <p:ph idx="1"/>
          </p:nvPr>
        </p:nvSpPr>
        <p:spPr>
          <a:xfrm>
            <a:off x="152400" y="3872518"/>
            <a:ext cx="8839200" cy="756632"/>
          </a:xfrm>
        </p:spPr>
        <p:txBody>
          <a:bodyPr/>
          <a:lstStyle/>
          <a:p>
            <a:r>
              <a:rPr lang="en-US" dirty="0"/>
              <a:t>Incremental, progressive design and refinement.</a:t>
            </a:r>
          </a:p>
          <a:p>
            <a:r>
              <a:rPr lang="en-US" dirty="0"/>
              <a:t>Again, “just enough” to think it through and explain.</a:t>
            </a:r>
          </a:p>
        </p:txBody>
      </p:sp>
      <p:sp>
        <p:nvSpPr>
          <p:cNvPr id="3" name="Title 2">
            <a:extLst>
              <a:ext uri="{FF2B5EF4-FFF2-40B4-BE49-F238E27FC236}">
                <a16:creationId xmlns:a16="http://schemas.microsoft.com/office/drawing/2014/main" id="{7EEB50C8-3434-D7D5-4C25-86999F1FDE0C}"/>
              </a:ext>
            </a:extLst>
          </p:cNvPr>
          <p:cNvSpPr>
            <a:spLocks noGrp="1"/>
          </p:cNvSpPr>
          <p:nvPr>
            <p:ph type="title"/>
          </p:nvPr>
        </p:nvSpPr>
        <p:spPr/>
        <p:txBody>
          <a:bodyPr/>
          <a:lstStyle/>
          <a:p>
            <a:r>
              <a:rPr lang="en-US" dirty="0"/>
              <a:t>C4 Model (https://c4model.com/)</a:t>
            </a:r>
          </a:p>
        </p:txBody>
      </p:sp>
      <p:pic>
        <p:nvPicPr>
          <p:cNvPr id="4" name="Picture 3">
            <a:extLst>
              <a:ext uri="{FF2B5EF4-FFF2-40B4-BE49-F238E27FC236}">
                <a16:creationId xmlns:a16="http://schemas.microsoft.com/office/drawing/2014/main" id="{750F455E-EE3C-8A98-4E35-2F00A812AA29}"/>
              </a:ext>
            </a:extLst>
          </p:cNvPr>
          <p:cNvPicPr>
            <a:picLocks noChangeAspect="1"/>
          </p:cNvPicPr>
          <p:nvPr/>
        </p:nvPicPr>
        <p:blipFill>
          <a:blip r:embed="rId2"/>
          <a:stretch>
            <a:fillRect/>
          </a:stretch>
        </p:blipFill>
        <p:spPr>
          <a:xfrm>
            <a:off x="6980" y="666750"/>
            <a:ext cx="4257663" cy="2983337"/>
          </a:xfrm>
          <a:prstGeom prst="rect">
            <a:avLst/>
          </a:prstGeom>
        </p:spPr>
      </p:pic>
      <p:pic>
        <p:nvPicPr>
          <p:cNvPr id="4100" name="Picture 4">
            <a:extLst>
              <a:ext uri="{FF2B5EF4-FFF2-40B4-BE49-F238E27FC236}">
                <a16:creationId xmlns:a16="http://schemas.microsoft.com/office/drawing/2014/main" id="{98984032-D8C2-7F22-5135-15D5FC236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165" y="819150"/>
            <a:ext cx="4605866"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21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18CE29-379D-C688-B671-5163273207D6}"/>
              </a:ext>
            </a:extLst>
          </p:cNvPr>
          <p:cNvSpPr>
            <a:spLocks noGrp="1"/>
          </p:cNvSpPr>
          <p:nvPr>
            <p:ph idx="1"/>
          </p:nvPr>
        </p:nvSpPr>
        <p:spPr>
          <a:xfrm>
            <a:off x="148274" y="570222"/>
            <a:ext cx="3737926" cy="4038600"/>
          </a:xfrm>
        </p:spPr>
        <p:txBody>
          <a:bodyPr/>
          <a:lstStyle/>
          <a:p>
            <a:pPr>
              <a:spcBef>
                <a:spcPts val="0"/>
              </a:spcBef>
              <a:spcAft>
                <a:spcPts val="200"/>
              </a:spcAft>
            </a:pPr>
            <a:r>
              <a:rPr lang="en-US" sz="1800" dirty="0"/>
              <a:t>Some of the distinctions are arbitrary or in the ”eye of the beholder.”</a:t>
            </a:r>
          </a:p>
          <a:p>
            <a:pPr lvl="1">
              <a:spcBef>
                <a:spcPts val="0"/>
              </a:spcBef>
              <a:spcAft>
                <a:spcPts val="200"/>
              </a:spcAft>
            </a:pPr>
            <a:r>
              <a:rPr lang="en-US" sz="1600" dirty="0"/>
              <a:t>System vs Container</a:t>
            </a:r>
          </a:p>
          <a:p>
            <a:pPr lvl="1">
              <a:spcBef>
                <a:spcPts val="0"/>
              </a:spcBef>
              <a:spcAft>
                <a:spcPts val="200"/>
              </a:spcAft>
            </a:pPr>
            <a:r>
              <a:rPr lang="en-US" sz="1600" dirty="0"/>
              <a:t>Container vs Component</a:t>
            </a:r>
          </a:p>
          <a:p>
            <a:pPr lvl="1">
              <a:spcBef>
                <a:spcPts val="0"/>
              </a:spcBef>
              <a:spcAft>
                <a:spcPts val="200"/>
              </a:spcAft>
            </a:pPr>
            <a:r>
              <a:rPr lang="en-US" sz="1600" dirty="0"/>
              <a:t>etc.</a:t>
            </a:r>
          </a:p>
          <a:p>
            <a:pPr>
              <a:spcBef>
                <a:spcPts val="0"/>
              </a:spcBef>
              <a:spcAft>
                <a:spcPts val="200"/>
              </a:spcAft>
            </a:pPr>
            <a:r>
              <a:rPr lang="en-US" sz="1800" dirty="0"/>
              <a:t>A container is not synonymous with a “Docker container.”</a:t>
            </a:r>
          </a:p>
          <a:p>
            <a:pPr>
              <a:spcBef>
                <a:spcPts val="0"/>
              </a:spcBef>
              <a:spcAft>
                <a:spcPts val="200"/>
              </a:spcAft>
            </a:pPr>
            <a:r>
              <a:rPr lang="en-US" sz="1800" dirty="0"/>
              <a:t>I have been in SW for 40 years and we still cannot define terms like “component.”</a:t>
            </a:r>
          </a:p>
          <a:p>
            <a:pPr>
              <a:spcBef>
                <a:spcPts val="0"/>
              </a:spcBef>
              <a:spcAft>
                <a:spcPts val="200"/>
              </a:spcAft>
            </a:pPr>
            <a:r>
              <a:rPr lang="en-US" sz="1800" dirty="0"/>
              <a:t>Just use common sense.</a:t>
            </a:r>
          </a:p>
          <a:p>
            <a:pPr>
              <a:spcBef>
                <a:spcPts val="0"/>
              </a:spcBef>
              <a:spcAft>
                <a:spcPts val="200"/>
              </a:spcAft>
            </a:pPr>
            <a:r>
              <a:rPr lang="en-US" sz="1800" dirty="0"/>
              <a:t>In general, containers in the cloud</a:t>
            </a:r>
            <a:br>
              <a:rPr lang="en-US" sz="1800" dirty="0"/>
            </a:br>
            <a:r>
              <a:rPr lang="en-US" sz="1800" dirty="0"/>
              <a:t>are </a:t>
            </a:r>
            <a:r>
              <a:rPr lang="en-US" sz="1800" i="1" dirty="0"/>
              <a:t>microservices.”</a:t>
            </a:r>
            <a:endParaRPr lang="en-US" sz="1800" dirty="0"/>
          </a:p>
        </p:txBody>
      </p:sp>
      <p:sp>
        <p:nvSpPr>
          <p:cNvPr id="3" name="Title 2">
            <a:extLst>
              <a:ext uri="{FF2B5EF4-FFF2-40B4-BE49-F238E27FC236}">
                <a16:creationId xmlns:a16="http://schemas.microsoft.com/office/drawing/2014/main" id="{BBBFFFA6-B273-2F6B-B7CC-4BD947E863D0}"/>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51373E81-7BA8-FA07-4009-A91D06B35F6B}"/>
              </a:ext>
            </a:extLst>
          </p:cNvPr>
          <p:cNvPicPr>
            <a:picLocks noChangeAspect="1"/>
          </p:cNvPicPr>
          <p:nvPr/>
        </p:nvPicPr>
        <p:blipFill>
          <a:blip r:embed="rId2"/>
          <a:stretch>
            <a:fillRect/>
          </a:stretch>
        </p:blipFill>
        <p:spPr>
          <a:xfrm>
            <a:off x="3962400" y="570222"/>
            <a:ext cx="5116392" cy="3790950"/>
          </a:xfrm>
          <a:prstGeom prst="rect">
            <a:avLst/>
          </a:prstGeom>
        </p:spPr>
      </p:pic>
    </p:spTree>
    <p:extLst>
      <p:ext uri="{BB962C8B-B14F-4D97-AF65-F5344CB8AC3E}">
        <p14:creationId xmlns:p14="http://schemas.microsoft.com/office/powerpoint/2010/main" val="1719811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Physical View</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
        <p:nvSpPr>
          <p:cNvPr id="2" name="TextBox 1">
            <a:extLst>
              <a:ext uri="{FF2B5EF4-FFF2-40B4-BE49-F238E27FC236}">
                <a16:creationId xmlns:a16="http://schemas.microsoft.com/office/drawing/2014/main" id="{722C25AE-B403-0476-68C9-149716D39773}"/>
              </a:ext>
            </a:extLst>
          </p:cNvPr>
          <p:cNvSpPr txBox="1"/>
          <p:nvPr/>
        </p:nvSpPr>
        <p:spPr>
          <a:xfrm>
            <a:off x="3200246" y="2800350"/>
            <a:ext cx="2750433" cy="1200329"/>
          </a:xfrm>
          <a:prstGeom prst="rect">
            <a:avLst/>
          </a:prstGeom>
          <a:noFill/>
        </p:spPr>
        <p:txBody>
          <a:bodyPr wrap="none" rtlCol="0">
            <a:spAutoFit/>
          </a:bodyPr>
          <a:lstStyle/>
          <a:p>
            <a:pPr marL="285750" indent="-285750">
              <a:buFont typeface="Arial" panose="020B0604020202020204" pitchFamily="34" charset="0"/>
              <a:buChar char="•"/>
            </a:pPr>
            <a:r>
              <a:rPr lang="en-US" dirty="0"/>
              <a:t>This is directional.</a:t>
            </a:r>
          </a:p>
          <a:p>
            <a:pPr marL="285750" indent="-285750">
              <a:buFont typeface="Arial" panose="020B0604020202020204" pitchFamily="34" charset="0"/>
              <a:buChar char="•"/>
            </a:pPr>
            <a:r>
              <a:rPr lang="en-US" dirty="0"/>
              <a:t>I will modify and evolve.</a:t>
            </a:r>
          </a:p>
          <a:p>
            <a:pPr marL="285750" indent="-285750">
              <a:buFont typeface="Arial" panose="020B0604020202020204" pitchFamily="34" charset="0"/>
              <a:buChar char="•"/>
            </a:pPr>
            <a:r>
              <a:rPr lang="en-US" dirty="0"/>
              <a:t>This is AWS focused, but</a:t>
            </a:r>
            <a:br>
              <a:rPr lang="en-US" dirty="0"/>
            </a:br>
            <a:r>
              <a:rPr lang="en-US" dirty="0"/>
              <a:t>we will use GCP.</a:t>
            </a:r>
          </a:p>
        </p:txBody>
      </p:sp>
    </p:spTree>
    <p:extLst>
      <p:ext uri="{BB962C8B-B14F-4D97-AF65-F5344CB8AC3E}">
        <p14:creationId xmlns:p14="http://schemas.microsoft.com/office/powerpoint/2010/main" val="1943647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Microservices</a:t>
            </a:r>
          </a:p>
        </p:txBody>
      </p:sp>
    </p:spTree>
    <p:extLst>
      <p:ext uri="{BB962C8B-B14F-4D97-AF65-F5344CB8AC3E}">
        <p14:creationId xmlns:p14="http://schemas.microsoft.com/office/powerpoint/2010/main" val="2782999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1820962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a:p>
            <a:pPr lvl="1"/>
            <a:r>
              <a:rPr lang="en-US" sz="1600" dirty="0"/>
              <a:t>Data modeling and data access patters.</a:t>
            </a:r>
          </a:p>
          <a:p>
            <a:pPr lvl="1"/>
            <a:r>
              <a:rPr lang="en-US" sz="1600" dirty="0"/>
              <a:t>… …</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3285225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688462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CC1F627-2398-99EF-A7FD-C9CE51AB0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1C15978-EB84-B22E-997C-7880898F1D69}"/>
              </a:ext>
            </a:extLst>
          </p:cNvPr>
          <p:cNvSpPr>
            <a:spLocks noGrp="1"/>
          </p:cNvSpPr>
          <p:nvPr>
            <p:ph type="title"/>
          </p:nvPr>
        </p:nvSpPr>
        <p:spPr/>
        <p:txBody>
          <a:bodyPr/>
          <a:lstStyle/>
          <a:p>
            <a:r>
              <a:rPr lang="en-US" dirty="0"/>
              <a:t>Microservice Layers</a:t>
            </a:r>
            <a:br>
              <a:rPr lang="en-US" dirty="0"/>
            </a:br>
            <a:r>
              <a:rPr lang="en-US" sz="1600" dirty="0">
                <a:solidFill>
                  <a:schemeClr val="tx1"/>
                </a:solidFill>
              </a:rPr>
              <a:t>(https://</a:t>
            </a:r>
            <a:r>
              <a:rPr lang="en-US" sz="1600" dirty="0" err="1">
                <a:solidFill>
                  <a:schemeClr val="tx1"/>
                </a:solidFill>
              </a:rPr>
              <a:t>medium.com</a:t>
            </a:r>
            <a:r>
              <a:rPr lang="en-US" sz="1600" dirty="0">
                <a:solidFill>
                  <a:schemeClr val="tx1"/>
                </a:solidFill>
              </a:rPr>
              <a:t>/microservices-in-practice/microservices-layered-architecture-88a7fc38d3f1)</a:t>
            </a:r>
          </a:p>
        </p:txBody>
      </p:sp>
    </p:spTree>
    <p:extLst>
      <p:ext uri="{BB962C8B-B14F-4D97-AF65-F5344CB8AC3E}">
        <p14:creationId xmlns:p14="http://schemas.microsoft.com/office/powerpoint/2010/main" val="166314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4282154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Design Patterns</a:t>
            </a:r>
          </a:p>
        </p:txBody>
      </p:sp>
    </p:spTree>
    <p:extLst>
      <p:ext uri="{BB962C8B-B14F-4D97-AF65-F5344CB8AC3E}">
        <p14:creationId xmlns:p14="http://schemas.microsoft.com/office/powerpoint/2010/main" val="2651041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a:p>
            <a:pPr lvl="1"/>
            <a:r>
              <a:rPr lang="en-US" sz="1600" dirty="0"/>
              <a:t>Data modeling and data access patters.</a:t>
            </a:r>
          </a:p>
          <a:p>
            <a:pPr lvl="1"/>
            <a:r>
              <a:rPr lang="en-US" sz="1600" dirty="0"/>
              <a:t>… …</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552934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FB1BBE-4C68-DC60-1E3F-21479E9EABC3}"/>
              </a:ext>
            </a:extLst>
          </p:cNvPr>
          <p:cNvSpPr>
            <a:spLocks noGrp="1"/>
          </p:cNvSpPr>
          <p:nvPr>
            <p:ph idx="1"/>
          </p:nvPr>
        </p:nvSpPr>
        <p:spPr>
          <a:xfrm>
            <a:off x="5334000" y="669890"/>
            <a:ext cx="3470298" cy="3867150"/>
          </a:xfrm>
        </p:spPr>
        <p:txBody>
          <a:bodyPr/>
          <a:lstStyle/>
          <a:p>
            <a:r>
              <a:rPr lang="en-US" sz="1600" dirty="0"/>
              <a:t>If you are trying to solve a problem or implement something,</a:t>
            </a:r>
          </a:p>
          <a:p>
            <a:r>
              <a:rPr lang="en-US" sz="1600" dirty="0"/>
              <a:t>You are probably not the first person to do so.</a:t>
            </a:r>
          </a:p>
          <a:p>
            <a:r>
              <a:rPr lang="en-US" sz="1600" dirty="0"/>
              <a:t>Probably a lot of other people have tried, failed and then learned.</a:t>
            </a:r>
          </a:p>
          <a:p>
            <a:r>
              <a:rPr lang="en-US" sz="1600" dirty="0"/>
              <a:t>Ask Google or ChatGPT what others do.</a:t>
            </a:r>
          </a:p>
          <a:p>
            <a:r>
              <a:rPr lang="en-US" sz="1600" dirty="0"/>
              <a:t>A knowledge of basic design patterns is useful to guide architecture/implementation decisions.</a:t>
            </a:r>
          </a:p>
          <a:p>
            <a:r>
              <a:rPr lang="en-US" sz="1600" dirty="0"/>
              <a:t>We will cover when encountering tasks and challenges.</a:t>
            </a:r>
          </a:p>
        </p:txBody>
      </p:sp>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78" y="575337"/>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163263" y="4442487"/>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3422291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C3224B-35D1-BF9A-7C51-72D66C220355}"/>
              </a:ext>
            </a:extLst>
          </p:cNvPr>
          <p:cNvSpPr>
            <a:spLocks noGrp="1"/>
          </p:cNvSpPr>
          <p:nvPr>
            <p:ph type="title"/>
          </p:nvPr>
        </p:nvSpPr>
        <p:spPr/>
        <p:txBody>
          <a:bodyPr/>
          <a:lstStyle/>
          <a:p>
            <a:r>
              <a:rPr lang="en-US" dirty="0"/>
              <a:t>There are a Lot of Design Patterns</a:t>
            </a:r>
          </a:p>
        </p:txBody>
      </p:sp>
      <p:pic>
        <p:nvPicPr>
          <p:cNvPr id="12290" name="Picture 2">
            <a:extLst>
              <a:ext uri="{FF2B5EF4-FFF2-40B4-BE49-F238E27FC236}">
                <a16:creationId xmlns:a16="http://schemas.microsoft.com/office/drawing/2014/main" id="{B14BB2DD-BCA7-B845-6E67-BEC66F4F7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461" y="666750"/>
            <a:ext cx="3600873" cy="3588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7F5B56F-8045-7C00-E060-28D4E3DED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70" y="666750"/>
            <a:ext cx="5367067"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522EBC-DBDB-5787-CBD3-6AFE41BA5E61}"/>
              </a:ext>
            </a:extLst>
          </p:cNvPr>
          <p:cNvSpPr txBox="1"/>
          <p:nvPr/>
        </p:nvSpPr>
        <p:spPr>
          <a:xfrm>
            <a:off x="135531" y="3860789"/>
            <a:ext cx="4613880" cy="400110"/>
          </a:xfrm>
          <a:prstGeom prst="rect">
            <a:avLst/>
          </a:prstGeom>
          <a:noFill/>
        </p:spPr>
        <p:txBody>
          <a:bodyPr wrap="square">
            <a:spAutoFit/>
          </a:bodyPr>
          <a:lstStyle/>
          <a:p>
            <a:r>
              <a:rPr lang="en-US" sz="1000" dirty="0"/>
              <a:t>https://</a:t>
            </a:r>
            <a:r>
              <a:rPr lang="en-US" sz="1000" dirty="0" err="1"/>
              <a:t>blog.beehyv.com</a:t>
            </a:r>
            <a:r>
              <a:rPr lang="en-US" sz="1000" dirty="0"/>
              <a:t>/design-patterns-in-microservices-enhancing-scalability-flexibility-and-maintainability-197e499a575b</a:t>
            </a:r>
          </a:p>
        </p:txBody>
      </p:sp>
      <p:sp>
        <p:nvSpPr>
          <p:cNvPr id="7" name="TextBox 6">
            <a:extLst>
              <a:ext uri="{FF2B5EF4-FFF2-40B4-BE49-F238E27FC236}">
                <a16:creationId xmlns:a16="http://schemas.microsoft.com/office/drawing/2014/main" id="{F04408C5-4709-AD97-7266-9C78C18E6689}"/>
              </a:ext>
            </a:extLst>
          </p:cNvPr>
          <p:cNvSpPr txBox="1"/>
          <p:nvPr/>
        </p:nvSpPr>
        <p:spPr>
          <a:xfrm>
            <a:off x="4406804" y="4255439"/>
            <a:ext cx="4613880" cy="400110"/>
          </a:xfrm>
          <a:prstGeom prst="rect">
            <a:avLst/>
          </a:prstGeom>
          <a:noFill/>
        </p:spPr>
        <p:txBody>
          <a:bodyPr wrap="square">
            <a:spAutoFit/>
          </a:bodyPr>
          <a:lstStyle/>
          <a:p>
            <a:r>
              <a:rPr lang="en-US" sz="1000" dirty="0"/>
              <a:t>https://</a:t>
            </a:r>
            <a:r>
              <a:rPr lang="en-US" sz="1000" dirty="0" err="1"/>
              <a:t>medium.com</a:t>
            </a:r>
            <a:r>
              <a:rPr lang="en-US" sz="1000" dirty="0"/>
              <a:t>/@</a:t>
            </a:r>
            <a:r>
              <a:rPr lang="en-US" sz="1000" dirty="0" err="1"/>
              <a:t>madhukaudantha</a:t>
            </a:r>
            <a:r>
              <a:rPr lang="en-US" sz="1000" dirty="0"/>
              <a:t>/microservice-architecture-and-design-patterns-for-microservices-e0e5013fd58a</a:t>
            </a:r>
          </a:p>
        </p:txBody>
      </p:sp>
    </p:spTree>
    <p:extLst>
      <p:ext uri="{BB962C8B-B14F-4D97-AF65-F5344CB8AC3E}">
        <p14:creationId xmlns:p14="http://schemas.microsoft.com/office/powerpoint/2010/main" val="363376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A250C8-737C-1AD2-3377-550B02889E5D}"/>
              </a:ext>
            </a:extLst>
          </p:cNvPr>
          <p:cNvSpPr>
            <a:spLocks noGrp="1"/>
          </p:cNvSpPr>
          <p:nvPr>
            <p:ph type="title"/>
          </p:nvPr>
        </p:nvSpPr>
        <p:spPr/>
        <p:txBody>
          <a:bodyPr/>
          <a:lstStyle/>
          <a:p>
            <a:r>
              <a:rPr lang="en-US" dirty="0"/>
              <a:t>Our First Design Patterns: Adapter, Anti-Corruption</a:t>
            </a:r>
          </a:p>
        </p:txBody>
      </p:sp>
      <p:pic>
        <p:nvPicPr>
          <p:cNvPr id="4" name="Picture 2">
            <a:extLst>
              <a:ext uri="{FF2B5EF4-FFF2-40B4-BE49-F238E27FC236}">
                <a16:creationId xmlns:a16="http://schemas.microsoft.com/office/drawing/2014/main" id="{15DE5EE2-890A-FE6F-BE63-3A662CB40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7F0355-DF70-1A3F-8675-CA1325C8282A}"/>
              </a:ext>
            </a:extLst>
          </p:cNvPr>
          <p:cNvSpPr/>
          <p:nvPr/>
        </p:nvSpPr>
        <p:spPr>
          <a:xfrm>
            <a:off x="6705600" y="3638550"/>
            <a:ext cx="914400" cy="228600"/>
          </a:xfrm>
          <a:prstGeom prst="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Adapter</a:t>
            </a:r>
          </a:p>
        </p:txBody>
      </p:sp>
      <p:sp>
        <p:nvSpPr>
          <p:cNvPr id="6" name="Rectangle 5">
            <a:extLst>
              <a:ext uri="{FF2B5EF4-FFF2-40B4-BE49-F238E27FC236}">
                <a16:creationId xmlns:a16="http://schemas.microsoft.com/office/drawing/2014/main" id="{9281E9AC-746E-51FD-9593-8458D75DAB1E}"/>
              </a:ext>
            </a:extLst>
          </p:cNvPr>
          <p:cNvSpPr/>
          <p:nvPr/>
        </p:nvSpPr>
        <p:spPr>
          <a:xfrm>
            <a:off x="7772400" y="3638550"/>
            <a:ext cx="914400" cy="228600"/>
          </a:xfrm>
          <a:prstGeom prst="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Adapter</a:t>
            </a:r>
          </a:p>
        </p:txBody>
      </p:sp>
      <p:cxnSp>
        <p:nvCxnSpPr>
          <p:cNvPr id="8" name="Straight Arrow Connector 7">
            <a:extLst>
              <a:ext uri="{FF2B5EF4-FFF2-40B4-BE49-F238E27FC236}">
                <a16:creationId xmlns:a16="http://schemas.microsoft.com/office/drawing/2014/main" id="{651EEFB1-BF18-8711-87ED-5310BDBD01C3}"/>
              </a:ext>
            </a:extLst>
          </p:cNvPr>
          <p:cNvCxnSpPr/>
          <p:nvPr/>
        </p:nvCxnSpPr>
        <p:spPr>
          <a:xfrm>
            <a:off x="6172200" y="2876550"/>
            <a:ext cx="914400" cy="762000"/>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5EB88F5-3FF0-F602-5A88-9AA815DE6AF5}"/>
              </a:ext>
            </a:extLst>
          </p:cNvPr>
          <p:cNvCxnSpPr>
            <a:cxnSpLocks/>
            <a:endCxn id="6" idx="0"/>
          </p:cNvCxnSpPr>
          <p:nvPr/>
        </p:nvCxnSpPr>
        <p:spPr>
          <a:xfrm>
            <a:off x="6172200" y="2876550"/>
            <a:ext cx="2057400" cy="762000"/>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20D8330-ED5C-BB3B-ECEB-4A5FE3829A30}"/>
              </a:ext>
            </a:extLst>
          </p:cNvPr>
          <p:cNvCxnSpPr>
            <a:cxnSpLocks/>
          </p:cNvCxnSpPr>
          <p:nvPr/>
        </p:nvCxnSpPr>
        <p:spPr>
          <a:xfrm>
            <a:off x="6781800" y="1924074"/>
            <a:ext cx="1525163" cy="1736725"/>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F777543-1304-D2C5-1B76-B1C285F91762}"/>
              </a:ext>
            </a:extLst>
          </p:cNvPr>
          <p:cNvCxnSpPr>
            <a:cxnSpLocks/>
          </p:cNvCxnSpPr>
          <p:nvPr/>
        </p:nvCxnSpPr>
        <p:spPr>
          <a:xfrm>
            <a:off x="8306963" y="3867150"/>
            <a:ext cx="0" cy="381000"/>
          </a:xfrm>
          <a:prstGeom prst="straightConnector1">
            <a:avLst/>
          </a:prstGeom>
          <a:ln w="38100">
            <a:solidFill>
              <a:srgbClr val="0070C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5D3145B-585B-FE09-A230-D29C2A93A76B}"/>
              </a:ext>
            </a:extLst>
          </p:cNvPr>
          <p:cNvCxnSpPr>
            <a:cxnSpLocks/>
          </p:cNvCxnSpPr>
          <p:nvPr/>
        </p:nvCxnSpPr>
        <p:spPr>
          <a:xfrm>
            <a:off x="7315200" y="3867150"/>
            <a:ext cx="0" cy="381000"/>
          </a:xfrm>
          <a:prstGeom prst="straightConnector1">
            <a:avLst/>
          </a:prstGeom>
          <a:ln w="38100">
            <a:solidFill>
              <a:srgbClr val="0070C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7254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538E0-6870-69CF-EEE1-975A759C49A0}"/>
              </a:ext>
            </a:extLst>
          </p:cNvPr>
          <p:cNvSpPr>
            <a:spLocks noGrp="1"/>
          </p:cNvSpPr>
          <p:nvPr>
            <p:ph type="title"/>
          </p:nvPr>
        </p:nvSpPr>
        <p:spPr/>
        <p:txBody>
          <a:bodyPr/>
          <a:lstStyle/>
          <a:p>
            <a:r>
              <a:rPr lang="en-US" dirty="0"/>
              <a:t>Adapter and Anti-Corruption</a:t>
            </a:r>
          </a:p>
        </p:txBody>
      </p:sp>
      <p:pic>
        <p:nvPicPr>
          <p:cNvPr id="4" name="Picture 3">
            <a:extLst>
              <a:ext uri="{FF2B5EF4-FFF2-40B4-BE49-F238E27FC236}">
                <a16:creationId xmlns:a16="http://schemas.microsoft.com/office/drawing/2014/main" id="{6BCFD373-8DA5-CAB6-7862-31F67D2B1E23}"/>
              </a:ext>
            </a:extLst>
          </p:cNvPr>
          <p:cNvPicPr>
            <a:picLocks noChangeAspect="1"/>
          </p:cNvPicPr>
          <p:nvPr/>
        </p:nvPicPr>
        <p:blipFill>
          <a:blip r:embed="rId2"/>
          <a:stretch>
            <a:fillRect/>
          </a:stretch>
        </p:blipFill>
        <p:spPr>
          <a:xfrm>
            <a:off x="110840" y="606982"/>
            <a:ext cx="3701542" cy="2895600"/>
          </a:xfrm>
          <a:prstGeom prst="rect">
            <a:avLst/>
          </a:prstGeom>
        </p:spPr>
      </p:pic>
      <p:sp>
        <p:nvSpPr>
          <p:cNvPr id="6" name="TextBox 5">
            <a:extLst>
              <a:ext uri="{FF2B5EF4-FFF2-40B4-BE49-F238E27FC236}">
                <a16:creationId xmlns:a16="http://schemas.microsoft.com/office/drawing/2014/main" id="{48D9121F-A5D3-A024-C39E-F9F6DB21F5C1}"/>
              </a:ext>
            </a:extLst>
          </p:cNvPr>
          <p:cNvSpPr txBox="1"/>
          <p:nvPr/>
        </p:nvSpPr>
        <p:spPr>
          <a:xfrm>
            <a:off x="73031" y="3536465"/>
            <a:ext cx="3622960" cy="276999"/>
          </a:xfrm>
          <a:prstGeom prst="rect">
            <a:avLst/>
          </a:prstGeom>
          <a:noFill/>
        </p:spPr>
        <p:txBody>
          <a:bodyPr wrap="square">
            <a:spAutoFit/>
          </a:bodyPr>
          <a:lstStyle/>
          <a:p>
            <a:r>
              <a:rPr lang="en-US" sz="1200" dirty="0"/>
              <a:t>https://kgb1001001.github.io/</a:t>
            </a:r>
            <a:r>
              <a:rPr lang="en-US" sz="1200" dirty="0" err="1"/>
              <a:t>cloudadoptionpatterns</a:t>
            </a:r>
            <a:r>
              <a:rPr lang="en-US" sz="1200" dirty="0"/>
              <a:t>/</a:t>
            </a:r>
          </a:p>
        </p:txBody>
      </p:sp>
      <p:pic>
        <p:nvPicPr>
          <p:cNvPr id="7" name="Picture 6">
            <a:extLst>
              <a:ext uri="{FF2B5EF4-FFF2-40B4-BE49-F238E27FC236}">
                <a16:creationId xmlns:a16="http://schemas.microsoft.com/office/drawing/2014/main" id="{C5FB494F-540B-452B-2BC9-DEC26A43965E}"/>
              </a:ext>
            </a:extLst>
          </p:cNvPr>
          <p:cNvPicPr>
            <a:picLocks noChangeAspect="1"/>
          </p:cNvPicPr>
          <p:nvPr/>
        </p:nvPicPr>
        <p:blipFill>
          <a:blip r:embed="rId3"/>
          <a:stretch>
            <a:fillRect/>
          </a:stretch>
        </p:blipFill>
        <p:spPr>
          <a:xfrm>
            <a:off x="4790601" y="514350"/>
            <a:ext cx="4058487" cy="3790950"/>
          </a:xfrm>
          <a:prstGeom prst="rect">
            <a:avLst/>
          </a:prstGeom>
        </p:spPr>
      </p:pic>
      <p:sp>
        <p:nvSpPr>
          <p:cNvPr id="9" name="TextBox 8">
            <a:extLst>
              <a:ext uri="{FF2B5EF4-FFF2-40B4-BE49-F238E27FC236}">
                <a16:creationId xmlns:a16="http://schemas.microsoft.com/office/drawing/2014/main" id="{112B6F58-03AF-F714-A98D-2890F4F51C86}"/>
              </a:ext>
            </a:extLst>
          </p:cNvPr>
          <p:cNvSpPr txBox="1"/>
          <p:nvPr/>
        </p:nvSpPr>
        <p:spPr>
          <a:xfrm>
            <a:off x="3505200" y="4337729"/>
            <a:ext cx="5486400" cy="276999"/>
          </a:xfrm>
          <a:prstGeom prst="rect">
            <a:avLst/>
          </a:prstGeom>
          <a:noFill/>
        </p:spPr>
        <p:txBody>
          <a:bodyPr wrap="square">
            <a:spAutoFit/>
          </a:bodyPr>
          <a:lstStyle/>
          <a:p>
            <a:r>
              <a:rPr lang="en-US" sz="1200" dirty="0"/>
              <a:t>https://</a:t>
            </a:r>
            <a:r>
              <a:rPr lang="en-US" sz="1200" dirty="0" err="1"/>
              <a:t>learn.microsoft.com</a:t>
            </a:r>
            <a:r>
              <a:rPr lang="en-US" sz="1200" dirty="0"/>
              <a:t>/</a:t>
            </a:r>
            <a:r>
              <a:rPr lang="en-US" sz="1200" dirty="0" err="1"/>
              <a:t>en</a:t>
            </a:r>
            <a:r>
              <a:rPr lang="en-US" sz="1200" dirty="0"/>
              <a:t>-us/azure/architecture/patterns/anti-corruption-layer</a:t>
            </a:r>
          </a:p>
        </p:txBody>
      </p:sp>
    </p:spTree>
    <p:extLst>
      <p:ext uri="{BB962C8B-B14F-4D97-AF65-F5344CB8AC3E}">
        <p14:creationId xmlns:p14="http://schemas.microsoft.com/office/powerpoint/2010/main" val="3129917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415184-099E-5335-4EAA-C97BA1CC7303}"/>
              </a:ext>
            </a:extLst>
          </p:cNvPr>
          <p:cNvSpPr>
            <a:spLocks noGrp="1"/>
          </p:cNvSpPr>
          <p:nvPr>
            <p:ph idx="1"/>
          </p:nvPr>
        </p:nvSpPr>
        <p:spPr>
          <a:xfrm>
            <a:off x="152400" y="2632930"/>
            <a:ext cx="8839200" cy="1976776"/>
          </a:xfrm>
        </p:spPr>
        <p:txBody>
          <a:bodyPr/>
          <a:lstStyle/>
          <a:p>
            <a:r>
              <a:rPr lang="en-US" dirty="0" err="1"/>
              <a:t>CourseWorks</a:t>
            </a:r>
            <a:r>
              <a:rPr lang="en-US" dirty="0"/>
              <a:t> has an API. It is an HTTP based API. And is sort of “REST” like,</a:t>
            </a:r>
            <a:br>
              <a:rPr lang="en-US" dirty="0"/>
            </a:br>
            <a:r>
              <a:rPr lang="en-US" dirty="0"/>
              <a:t>but is kind of wonky. (https://</a:t>
            </a:r>
            <a:r>
              <a:rPr lang="en-US" dirty="0" err="1"/>
              <a:t>canvas.instructure.com</a:t>
            </a:r>
            <a:r>
              <a:rPr lang="en-US" dirty="0"/>
              <a:t>/doc/</a:t>
            </a:r>
            <a:r>
              <a:rPr lang="en-US" dirty="0" err="1"/>
              <a:t>api</a:t>
            </a:r>
            <a:r>
              <a:rPr lang="en-US" dirty="0"/>
              <a:t>/</a:t>
            </a:r>
            <a:r>
              <a:rPr lang="en-US" dirty="0" err="1"/>
              <a:t>all_resources.html</a:t>
            </a:r>
            <a:r>
              <a:rPr lang="en-US" dirty="0"/>
              <a:t>).</a:t>
            </a:r>
          </a:p>
          <a:p>
            <a:r>
              <a:rPr lang="en-US" dirty="0"/>
              <a:t>I want to define a preferred, canonical model for courses, sections, participants for my solution.</a:t>
            </a:r>
          </a:p>
          <a:p>
            <a:r>
              <a:rPr lang="en-US" dirty="0"/>
              <a:t>And map the model to </a:t>
            </a:r>
            <a:r>
              <a:rPr lang="en-US" dirty="0" err="1"/>
              <a:t>CourseWorks</a:t>
            </a:r>
            <a:r>
              <a:rPr lang="en-US" dirty="0"/>
              <a:t>, and have the option for changing.</a:t>
            </a:r>
          </a:p>
        </p:txBody>
      </p:sp>
      <p:sp>
        <p:nvSpPr>
          <p:cNvPr id="3" name="Title 2">
            <a:extLst>
              <a:ext uri="{FF2B5EF4-FFF2-40B4-BE49-F238E27FC236}">
                <a16:creationId xmlns:a16="http://schemas.microsoft.com/office/drawing/2014/main" id="{8E484444-5EF4-E8CA-4D2B-9BE6D79F69E5}"/>
              </a:ext>
            </a:extLst>
          </p:cNvPr>
          <p:cNvSpPr>
            <a:spLocks noGrp="1"/>
          </p:cNvSpPr>
          <p:nvPr>
            <p:ph type="title"/>
          </p:nvPr>
        </p:nvSpPr>
        <p:spPr/>
        <p:txBody>
          <a:bodyPr/>
          <a:lstStyle/>
          <a:p>
            <a:r>
              <a:rPr lang="en-US" dirty="0" err="1"/>
              <a:t>CourseWorks</a:t>
            </a:r>
            <a:r>
              <a:rPr lang="en-US" dirty="0"/>
              <a:t> Adaptor</a:t>
            </a:r>
          </a:p>
        </p:txBody>
      </p:sp>
      <p:pic>
        <p:nvPicPr>
          <p:cNvPr id="4" name="Picture 3">
            <a:extLst>
              <a:ext uri="{FF2B5EF4-FFF2-40B4-BE49-F238E27FC236}">
                <a16:creationId xmlns:a16="http://schemas.microsoft.com/office/drawing/2014/main" id="{684042C6-374C-1E64-9CE9-0D9D42C7149B}"/>
              </a:ext>
            </a:extLst>
          </p:cNvPr>
          <p:cNvPicPr>
            <a:picLocks noChangeAspect="1"/>
          </p:cNvPicPr>
          <p:nvPr/>
        </p:nvPicPr>
        <p:blipFill>
          <a:blip r:embed="rId2"/>
          <a:stretch>
            <a:fillRect/>
          </a:stretch>
        </p:blipFill>
        <p:spPr>
          <a:xfrm>
            <a:off x="1295400" y="517233"/>
            <a:ext cx="6248400" cy="2115696"/>
          </a:xfrm>
          <a:prstGeom prst="rect">
            <a:avLst/>
          </a:prstGeom>
        </p:spPr>
      </p:pic>
    </p:spTree>
    <p:extLst>
      <p:ext uri="{BB962C8B-B14F-4D97-AF65-F5344CB8AC3E}">
        <p14:creationId xmlns:p14="http://schemas.microsoft.com/office/powerpoint/2010/main" val="336037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FB1BBE-4C68-DC60-1E3F-21479E9EABC3}"/>
              </a:ext>
            </a:extLst>
          </p:cNvPr>
          <p:cNvSpPr>
            <a:spLocks noGrp="1"/>
          </p:cNvSpPr>
          <p:nvPr>
            <p:ph idx="1"/>
          </p:nvPr>
        </p:nvSpPr>
        <p:spPr>
          <a:xfrm>
            <a:off x="5334000" y="669890"/>
            <a:ext cx="3470298" cy="3867150"/>
          </a:xfrm>
        </p:spPr>
        <p:txBody>
          <a:bodyPr/>
          <a:lstStyle/>
          <a:p>
            <a:r>
              <a:rPr lang="en-US" sz="1600" dirty="0"/>
              <a:t>If you are trying to solve a problem or implement something,</a:t>
            </a:r>
          </a:p>
          <a:p>
            <a:r>
              <a:rPr lang="en-US" sz="1600" dirty="0"/>
              <a:t>You are probably not the first person to do so.</a:t>
            </a:r>
          </a:p>
          <a:p>
            <a:r>
              <a:rPr lang="en-US" sz="1600" dirty="0"/>
              <a:t>Probably a lot of other people have tried, failed and then learned.</a:t>
            </a:r>
          </a:p>
          <a:p>
            <a:r>
              <a:rPr lang="en-US" sz="1600" dirty="0"/>
              <a:t>Ask Google or ChatGPT what others do.</a:t>
            </a:r>
          </a:p>
          <a:p>
            <a:r>
              <a:rPr lang="en-US" sz="1600" dirty="0"/>
              <a:t>A knowledge of basic design patterns is useful to guide architecture/implementation decisions.</a:t>
            </a:r>
          </a:p>
          <a:p>
            <a:r>
              <a:rPr lang="en-US" sz="1600" dirty="0"/>
              <a:t>We will cover when encountering tasks and challenges.</a:t>
            </a:r>
          </a:p>
        </p:txBody>
      </p:sp>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78" y="575337"/>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163263" y="4442487"/>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3322180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605E1-E40C-AAAF-5229-FB2BDC349CE2}"/>
              </a:ext>
            </a:extLst>
          </p:cNvPr>
          <p:cNvSpPr>
            <a:spLocks noGrp="1"/>
          </p:cNvSpPr>
          <p:nvPr>
            <p:ph type="title"/>
          </p:nvPr>
        </p:nvSpPr>
        <p:spPr/>
        <p:txBody>
          <a:bodyPr/>
          <a:lstStyle/>
          <a:p>
            <a:r>
              <a:rPr lang="en-US" dirty="0" err="1"/>
              <a:t>CourseWorks</a:t>
            </a:r>
            <a:r>
              <a:rPr lang="en-US" dirty="0"/>
              <a:t>/Canvas LMS API</a:t>
            </a:r>
          </a:p>
        </p:txBody>
      </p:sp>
      <p:pic>
        <p:nvPicPr>
          <p:cNvPr id="4" name="Picture 3">
            <a:extLst>
              <a:ext uri="{FF2B5EF4-FFF2-40B4-BE49-F238E27FC236}">
                <a16:creationId xmlns:a16="http://schemas.microsoft.com/office/drawing/2014/main" id="{9A90FE69-CA99-1596-1B4C-E30EE4BF245A}"/>
              </a:ext>
            </a:extLst>
          </p:cNvPr>
          <p:cNvPicPr>
            <a:picLocks noChangeAspect="1"/>
          </p:cNvPicPr>
          <p:nvPr/>
        </p:nvPicPr>
        <p:blipFill>
          <a:blip r:embed="rId2"/>
          <a:stretch>
            <a:fillRect/>
          </a:stretch>
        </p:blipFill>
        <p:spPr>
          <a:xfrm>
            <a:off x="381000" y="484577"/>
            <a:ext cx="7391400" cy="4174346"/>
          </a:xfrm>
          <a:prstGeom prst="rect">
            <a:avLst/>
          </a:prstGeom>
        </p:spPr>
      </p:pic>
    </p:spTree>
    <p:extLst>
      <p:ext uri="{BB962C8B-B14F-4D97-AF65-F5344CB8AC3E}">
        <p14:creationId xmlns:p14="http://schemas.microsoft.com/office/powerpoint/2010/main" val="3301543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BA7FAA-6845-CDB4-11C6-F975553B7FC6}"/>
              </a:ext>
            </a:extLst>
          </p:cNvPr>
          <p:cNvSpPr>
            <a:spLocks noGrp="1"/>
          </p:cNvSpPr>
          <p:nvPr>
            <p:ph idx="1"/>
          </p:nvPr>
        </p:nvSpPr>
        <p:spPr>
          <a:xfrm>
            <a:off x="152400" y="2800350"/>
            <a:ext cx="8839200" cy="1828800"/>
          </a:xfrm>
        </p:spPr>
        <p:txBody>
          <a:bodyPr/>
          <a:lstStyle/>
          <a:p>
            <a:r>
              <a:rPr lang="en-US" dirty="0"/>
              <a:t>Show API calls and code in the </a:t>
            </a:r>
            <a:r>
              <a:rPr lang="en-US" dirty="0" err="1"/>
              <a:t>Jupyter</a:t>
            </a:r>
            <a:r>
              <a:rPr lang="en-US" dirty="0"/>
              <a:t> Lab/Notebook.</a:t>
            </a:r>
          </a:p>
        </p:txBody>
      </p:sp>
      <p:sp>
        <p:nvSpPr>
          <p:cNvPr id="3" name="Title 2">
            <a:extLst>
              <a:ext uri="{FF2B5EF4-FFF2-40B4-BE49-F238E27FC236}">
                <a16:creationId xmlns:a16="http://schemas.microsoft.com/office/drawing/2014/main" id="{96A63D29-FC08-8AEC-3A04-BBFEF1266922}"/>
              </a:ext>
            </a:extLst>
          </p:cNvPr>
          <p:cNvSpPr>
            <a:spLocks noGrp="1"/>
          </p:cNvSpPr>
          <p:nvPr>
            <p:ph type="title"/>
          </p:nvPr>
        </p:nvSpPr>
        <p:spPr/>
        <p:txBody>
          <a:bodyPr/>
          <a:lstStyle/>
          <a:p>
            <a:r>
              <a:rPr lang="en-US" dirty="0" err="1"/>
              <a:t>CourseWorks</a:t>
            </a:r>
            <a:r>
              <a:rPr lang="en-US" dirty="0"/>
              <a:t> Adaptor</a:t>
            </a:r>
          </a:p>
        </p:txBody>
      </p:sp>
      <p:pic>
        <p:nvPicPr>
          <p:cNvPr id="4" name="Picture 3">
            <a:extLst>
              <a:ext uri="{FF2B5EF4-FFF2-40B4-BE49-F238E27FC236}">
                <a16:creationId xmlns:a16="http://schemas.microsoft.com/office/drawing/2014/main" id="{BBDC12FA-AFF7-2843-80F6-5B1D6D6350AD}"/>
              </a:ext>
            </a:extLst>
          </p:cNvPr>
          <p:cNvPicPr>
            <a:picLocks noChangeAspect="1"/>
          </p:cNvPicPr>
          <p:nvPr/>
        </p:nvPicPr>
        <p:blipFill>
          <a:blip r:embed="rId2"/>
          <a:stretch>
            <a:fillRect/>
          </a:stretch>
        </p:blipFill>
        <p:spPr>
          <a:xfrm>
            <a:off x="1295400" y="517233"/>
            <a:ext cx="6248400" cy="2115696"/>
          </a:xfrm>
          <a:prstGeom prst="rect">
            <a:avLst/>
          </a:prstGeom>
        </p:spPr>
      </p:pic>
    </p:spTree>
    <p:extLst>
      <p:ext uri="{BB962C8B-B14F-4D97-AF65-F5344CB8AC3E}">
        <p14:creationId xmlns:p14="http://schemas.microsoft.com/office/powerpoint/2010/main" val="2380800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Application Development Concepts</a:t>
            </a:r>
          </a:p>
        </p:txBody>
      </p:sp>
    </p:spTree>
    <p:extLst>
      <p:ext uri="{BB962C8B-B14F-4D97-AF65-F5344CB8AC3E}">
        <p14:creationId xmlns:p14="http://schemas.microsoft.com/office/powerpoint/2010/main" val="1247344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First (Individual) Project</a:t>
            </a:r>
          </a:p>
        </p:txBody>
      </p:sp>
    </p:spTree>
    <p:extLst>
      <p:ext uri="{BB962C8B-B14F-4D97-AF65-F5344CB8AC3E}">
        <p14:creationId xmlns:p14="http://schemas.microsoft.com/office/powerpoint/2010/main" val="1701051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 (Step 2, 3)</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1051351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C3224B-35D1-BF9A-7C51-72D66C220355}"/>
              </a:ext>
            </a:extLst>
          </p:cNvPr>
          <p:cNvSpPr>
            <a:spLocks noGrp="1"/>
          </p:cNvSpPr>
          <p:nvPr>
            <p:ph type="title"/>
          </p:nvPr>
        </p:nvSpPr>
        <p:spPr/>
        <p:txBody>
          <a:bodyPr/>
          <a:lstStyle/>
          <a:p>
            <a:r>
              <a:rPr lang="en-US" dirty="0"/>
              <a:t>There are a Lot of Design Patterns</a:t>
            </a:r>
          </a:p>
        </p:txBody>
      </p:sp>
      <p:pic>
        <p:nvPicPr>
          <p:cNvPr id="12290" name="Picture 2">
            <a:extLst>
              <a:ext uri="{FF2B5EF4-FFF2-40B4-BE49-F238E27FC236}">
                <a16:creationId xmlns:a16="http://schemas.microsoft.com/office/drawing/2014/main" id="{B14BB2DD-BCA7-B845-6E67-BEC66F4F7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461" y="666750"/>
            <a:ext cx="3600873" cy="3588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7F5B56F-8045-7C00-E060-28D4E3DED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70" y="666750"/>
            <a:ext cx="5367067"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522EBC-DBDB-5787-CBD3-6AFE41BA5E61}"/>
              </a:ext>
            </a:extLst>
          </p:cNvPr>
          <p:cNvSpPr txBox="1"/>
          <p:nvPr/>
        </p:nvSpPr>
        <p:spPr>
          <a:xfrm>
            <a:off x="135531" y="3860789"/>
            <a:ext cx="4613880" cy="400110"/>
          </a:xfrm>
          <a:prstGeom prst="rect">
            <a:avLst/>
          </a:prstGeom>
          <a:noFill/>
        </p:spPr>
        <p:txBody>
          <a:bodyPr wrap="square">
            <a:spAutoFit/>
          </a:bodyPr>
          <a:lstStyle/>
          <a:p>
            <a:r>
              <a:rPr lang="en-US" sz="1000" dirty="0"/>
              <a:t>https://</a:t>
            </a:r>
            <a:r>
              <a:rPr lang="en-US" sz="1000" dirty="0" err="1"/>
              <a:t>blog.beehyv.com</a:t>
            </a:r>
            <a:r>
              <a:rPr lang="en-US" sz="1000" dirty="0"/>
              <a:t>/design-patterns-in-microservices-enhancing-scalability-flexibility-and-maintainability-197e499a575b</a:t>
            </a:r>
          </a:p>
        </p:txBody>
      </p:sp>
      <p:sp>
        <p:nvSpPr>
          <p:cNvPr id="7" name="TextBox 6">
            <a:extLst>
              <a:ext uri="{FF2B5EF4-FFF2-40B4-BE49-F238E27FC236}">
                <a16:creationId xmlns:a16="http://schemas.microsoft.com/office/drawing/2014/main" id="{F04408C5-4709-AD97-7266-9C78C18E6689}"/>
              </a:ext>
            </a:extLst>
          </p:cNvPr>
          <p:cNvSpPr txBox="1"/>
          <p:nvPr/>
        </p:nvSpPr>
        <p:spPr>
          <a:xfrm>
            <a:off x="4406804" y="4255439"/>
            <a:ext cx="4613880" cy="400110"/>
          </a:xfrm>
          <a:prstGeom prst="rect">
            <a:avLst/>
          </a:prstGeom>
          <a:noFill/>
        </p:spPr>
        <p:txBody>
          <a:bodyPr wrap="square">
            <a:spAutoFit/>
          </a:bodyPr>
          <a:lstStyle/>
          <a:p>
            <a:r>
              <a:rPr lang="en-US" sz="1000" dirty="0"/>
              <a:t>https://</a:t>
            </a:r>
            <a:r>
              <a:rPr lang="en-US" sz="1000" dirty="0" err="1"/>
              <a:t>medium.com</a:t>
            </a:r>
            <a:r>
              <a:rPr lang="en-US" sz="1000" dirty="0"/>
              <a:t>/@</a:t>
            </a:r>
            <a:r>
              <a:rPr lang="en-US" sz="1000" dirty="0" err="1"/>
              <a:t>madhukaudantha</a:t>
            </a:r>
            <a:r>
              <a:rPr lang="en-US" sz="1000" dirty="0"/>
              <a:t>/microservice-architecture-and-design-patterns-for-microservices-e0e5013fd58a</a:t>
            </a:r>
          </a:p>
        </p:txBody>
      </p:sp>
    </p:spTree>
    <p:extLst>
      <p:ext uri="{BB962C8B-B14F-4D97-AF65-F5344CB8AC3E}">
        <p14:creationId xmlns:p14="http://schemas.microsoft.com/office/powerpoint/2010/main" val="2086425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W4153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W4153.</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87330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04362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EECEE2-E994-0535-D403-76CF21F5617D}"/>
              </a:ext>
            </a:extLst>
          </p:cNvPr>
          <p:cNvSpPr>
            <a:spLocks noGrp="1"/>
          </p:cNvSpPr>
          <p:nvPr>
            <p:ph idx="1"/>
          </p:nvPr>
        </p:nvSpPr>
        <p:spPr/>
        <p:txBody>
          <a:bodyPr/>
          <a:lstStyle/>
          <a:p>
            <a:pPr>
              <a:spcBef>
                <a:spcPts val="0"/>
              </a:spcBef>
              <a:spcAft>
                <a:spcPts val="200"/>
              </a:spcAft>
            </a:pPr>
            <a:r>
              <a:rPr lang="en-US" sz="1800" dirty="0"/>
              <a:t>Course Overview</a:t>
            </a:r>
          </a:p>
          <a:p>
            <a:pPr lvl="1">
              <a:spcBef>
                <a:spcPts val="0"/>
              </a:spcBef>
              <a:spcAft>
                <a:spcPts val="200"/>
              </a:spcAft>
            </a:pPr>
            <a:r>
              <a:rPr lang="en-US" sz="1600" dirty="0"/>
              <a:t>About your instructor.</a:t>
            </a:r>
          </a:p>
          <a:p>
            <a:pPr lvl="1">
              <a:spcBef>
                <a:spcPts val="0"/>
              </a:spcBef>
              <a:spcAft>
                <a:spcPts val="200"/>
              </a:spcAft>
            </a:pPr>
            <a:r>
              <a:rPr lang="en-US" sz="1600" dirty="0"/>
              <a:t>Course objectives, logistics, structure, grading, … …</a:t>
            </a:r>
          </a:p>
          <a:p>
            <a:pPr>
              <a:spcBef>
                <a:spcPts val="0"/>
              </a:spcBef>
              <a:spcAft>
                <a:spcPts val="200"/>
              </a:spcAft>
            </a:pPr>
            <a:r>
              <a:rPr lang="en-US" sz="1800" dirty="0"/>
              <a:t>Core Concepts</a:t>
            </a:r>
          </a:p>
          <a:p>
            <a:pPr lvl="1">
              <a:spcBef>
                <a:spcPts val="0"/>
              </a:spcBef>
              <a:spcAft>
                <a:spcPts val="200"/>
              </a:spcAft>
            </a:pPr>
            <a:r>
              <a:rPr lang="en-US" sz="1600" dirty="0"/>
              <a:t>Cloud computing concepts.</a:t>
            </a:r>
          </a:p>
          <a:p>
            <a:pPr lvl="1">
              <a:spcBef>
                <a:spcPts val="0"/>
              </a:spcBef>
              <a:spcAft>
                <a:spcPts val="200"/>
              </a:spcAft>
            </a:pPr>
            <a:r>
              <a:rPr lang="en-US" sz="1600" dirty="0"/>
              <a:t>Full stack web application.</a:t>
            </a:r>
          </a:p>
          <a:p>
            <a:pPr lvl="1">
              <a:spcBef>
                <a:spcPts val="0"/>
              </a:spcBef>
              <a:spcAft>
                <a:spcPts val="200"/>
              </a:spcAft>
            </a:pPr>
            <a:r>
              <a:rPr lang="en-US" sz="1600" dirty="0"/>
              <a:t>An aside on modeling.</a:t>
            </a:r>
          </a:p>
          <a:p>
            <a:pPr lvl="1">
              <a:spcBef>
                <a:spcPts val="0"/>
              </a:spcBef>
              <a:spcAft>
                <a:spcPts val="200"/>
              </a:spcAft>
            </a:pPr>
            <a:r>
              <a:rPr lang="en-US" sz="1600" dirty="0"/>
              <a:t>Microservices.</a:t>
            </a:r>
          </a:p>
          <a:p>
            <a:pPr lvl="1">
              <a:spcBef>
                <a:spcPts val="0"/>
              </a:spcBef>
              <a:spcAft>
                <a:spcPts val="200"/>
              </a:spcAft>
            </a:pPr>
            <a:r>
              <a:rPr lang="en-US" sz="1600" dirty="0"/>
              <a:t>Application development concepts.</a:t>
            </a:r>
          </a:p>
          <a:p>
            <a:pPr>
              <a:spcBef>
                <a:spcPts val="0"/>
              </a:spcBef>
              <a:spcAft>
                <a:spcPts val="200"/>
              </a:spcAft>
            </a:pPr>
            <a:r>
              <a:rPr lang="en-US" sz="1800" dirty="0"/>
              <a:t>Sprint 0 – Get Ready for the Remainder of the Course</a:t>
            </a:r>
          </a:p>
          <a:p>
            <a:pPr lvl="1">
              <a:spcBef>
                <a:spcPts val="0"/>
              </a:spcBef>
              <a:spcAft>
                <a:spcPts val="200"/>
              </a:spcAft>
            </a:pPr>
            <a:r>
              <a:rPr lang="en-US" sz="1600" dirty="0"/>
              <a:t>Form teams.</a:t>
            </a:r>
          </a:p>
          <a:p>
            <a:pPr lvl="1">
              <a:spcBef>
                <a:spcPts val="0"/>
              </a:spcBef>
              <a:spcAft>
                <a:spcPts val="200"/>
              </a:spcAft>
            </a:pPr>
            <a:r>
              <a:rPr lang="en-US" sz="1600" dirty="0"/>
              <a:t>Individual end-to-end project to validate that you are ready for the coursework.</a:t>
            </a:r>
          </a:p>
          <a:p>
            <a:pPr>
              <a:spcBef>
                <a:spcPts val="0"/>
              </a:spcBef>
              <a:spcAft>
                <a:spcPts val="200"/>
              </a:spcAft>
            </a:pPr>
            <a:r>
              <a:rPr lang="en-US" sz="1800" dirty="0"/>
              <a:t>Discussion, Questions, “Lab”</a:t>
            </a:r>
          </a:p>
        </p:txBody>
      </p:sp>
      <p:sp>
        <p:nvSpPr>
          <p:cNvPr id="5" name="Title 4">
            <a:extLst>
              <a:ext uri="{FF2B5EF4-FFF2-40B4-BE49-F238E27FC236}">
                <a16:creationId xmlns:a16="http://schemas.microsoft.com/office/drawing/2014/main" id="{E5B961A8-CC3B-827A-197A-7D4784B80BA3}"/>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098235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116769</TotalTime>
  <Words>3564</Words>
  <Application>Microsoft Macintosh PowerPoint</Application>
  <PresentationFormat>On-screen Show (16:9)</PresentationFormat>
  <Paragraphs>398</Paragraphs>
  <Slides>54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Museo For Dell</vt:lpstr>
      <vt:lpstr>Wingdings</vt:lpstr>
      <vt:lpstr>Office Theme</vt:lpstr>
      <vt:lpstr>PowerPoint Presentation</vt:lpstr>
      <vt:lpstr>PowerPoint Presentation</vt:lpstr>
      <vt:lpstr>PowerPoint Presentation</vt:lpstr>
      <vt:lpstr>Design Patterns</vt:lpstr>
      <vt:lpstr>Microservice Pattern Language (One Perspective)</vt:lpstr>
      <vt:lpstr>There are a Lot of Design Patterns</vt:lpstr>
      <vt:lpstr>PowerPoint Presentation</vt:lpstr>
      <vt:lpstr>PowerPoint Presentation</vt:lpstr>
      <vt:lpstr>Contents</vt:lpstr>
      <vt:lpstr>PowerPoint Presentation</vt:lpstr>
      <vt:lpstr>About your Instructor</vt:lpstr>
      <vt:lpstr>Logistics and Grading</vt:lpstr>
      <vt:lpstr>Environment and Systems</vt:lpstr>
      <vt:lpstr>Objectives</vt:lpstr>
      <vt:lpstr>PowerPoint Presentation</vt:lpstr>
      <vt:lpstr>PowerPoint Presentation</vt:lpstr>
      <vt:lpstr>Definitions – As Good as Any of the 106 Definitions</vt:lpstr>
      <vt:lpstr>Cloud Computing</vt:lpstr>
      <vt:lpstr>PowerPoint Presentation</vt:lpstr>
      <vt:lpstr>Definitions – The Best One</vt:lpstr>
      <vt:lpstr>Core Layers</vt:lpstr>
      <vt:lpstr>Cloud Layers</vt:lpstr>
      <vt:lpstr>Cloud Concepts – One Perspective</vt:lpstr>
      <vt:lpstr>Why Cloud Computing?</vt:lpstr>
      <vt:lpstr>Cloud Computing Concepts</vt:lpstr>
      <vt:lpstr>PowerPoint Presentation</vt:lpstr>
      <vt:lpstr>Full Stack Application</vt:lpstr>
      <vt:lpstr>Full Stack Web Application</vt:lpstr>
      <vt:lpstr>Walkthrough of a Set of Examples</vt:lpstr>
      <vt:lpstr>Very First Step (Individual)</vt:lpstr>
      <vt:lpstr>PowerPoint Presentation</vt:lpstr>
      <vt:lpstr>The Value of Just Enough Modeling</vt:lpstr>
      <vt:lpstr>4+1 Architecture Model</vt:lpstr>
      <vt:lpstr>Class Project Solution – Logical View</vt:lpstr>
      <vt:lpstr>C4 Model (https://c4model.com/)</vt:lpstr>
      <vt:lpstr>(Partial) Logical View – Interactive System </vt:lpstr>
      <vt:lpstr>Physical View</vt:lpstr>
      <vt:lpstr>PowerPoint Presentation</vt:lpstr>
      <vt:lpstr>Microservices (https://microservices.io/index.html)</vt:lpstr>
      <vt:lpstr>Microservice Characteristics   (https://dzone.com/articles/what-is-microservices-an-introduction-to-microserv)</vt:lpstr>
      <vt:lpstr>Microservice Layers (https://medium.com/microservices-in-practice/microservices-layered-architecture-88a7fc38d3f1)</vt:lpstr>
      <vt:lpstr>Microservice Details and Perspectives</vt:lpstr>
      <vt:lpstr>PowerPoint Presentation</vt:lpstr>
      <vt:lpstr>Design Patterns</vt:lpstr>
      <vt:lpstr>Microservice Pattern Language (One Perspective)</vt:lpstr>
      <vt:lpstr>There are a Lot of Design Patterns</vt:lpstr>
      <vt:lpstr>Our First Design Patterns: Adapter, Anti-Corruption</vt:lpstr>
      <vt:lpstr>Adapter and Anti-Corruption</vt:lpstr>
      <vt:lpstr>CourseWorks Adaptor</vt:lpstr>
      <vt:lpstr>CourseWorks/Canvas LMS API</vt:lpstr>
      <vt:lpstr>CourseWorks Adaptor</vt:lpstr>
      <vt:lpstr>PowerPoint Presentation</vt:lpstr>
      <vt:lpstr>PowerPoint Presentation</vt:lpstr>
      <vt:lpstr>Sample Application Structure (Step 2,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596</cp:revision>
  <cp:lastPrinted>2018-11-15T21:01:50Z</cp:lastPrinted>
  <dcterms:created xsi:type="dcterms:W3CDTF">2010-04-12T23:12:02Z</dcterms:created>
  <dcterms:modified xsi:type="dcterms:W3CDTF">2024-09-03T16:47:57Z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